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69" r:id="rId2"/>
    <p:sldId id="280" r:id="rId3"/>
    <p:sldId id="305" r:id="rId4"/>
    <p:sldId id="304" r:id="rId5"/>
    <p:sldId id="306" r:id="rId6"/>
    <p:sldId id="293" r:id="rId7"/>
    <p:sldId id="257" r:id="rId8"/>
    <p:sldId id="296" r:id="rId9"/>
    <p:sldId id="307" r:id="rId10"/>
    <p:sldId id="297" r:id="rId11"/>
    <p:sldId id="295" r:id="rId12"/>
    <p:sldId id="302" r:id="rId13"/>
    <p:sldId id="303" r:id="rId14"/>
    <p:sldId id="273" r:id="rId15"/>
    <p:sldId id="308" r:id="rId16"/>
    <p:sldId id="298" r:id="rId17"/>
    <p:sldId id="309" r:id="rId18"/>
    <p:sldId id="310" r:id="rId19"/>
    <p:sldId id="311" r:id="rId20"/>
    <p:sldId id="300" r:id="rId21"/>
    <p:sldId id="301" r:id="rId22"/>
  </p:sldIdLst>
  <p:sldSz cx="9144000" cy="6858000" type="screen4x3"/>
  <p:notesSz cx="6807200" cy="9939338"/>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FBFBFB"/>
    <a:srgbClr val="F8F8F8"/>
    <a:srgbClr val="4E75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0114" autoAdjust="0"/>
  </p:normalViewPr>
  <p:slideViewPr>
    <p:cSldViewPr>
      <p:cViewPr varScale="1">
        <p:scale>
          <a:sx n="70" d="100"/>
          <a:sy n="70" d="100"/>
        </p:scale>
        <p:origin x="1944" y="5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4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arpfe\AppData\Local\Microsoft\Windows\INetCache\Content.Outlook\V3LV0YZR\PSPF%20example.xlsx" TargetMode="Externa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1"/>
          <c:order val="0"/>
          <c:tx>
            <c:strRef>
              <c:f>'Data Sheet'!$A$29</c:f>
              <c:strCache>
                <c:ptCount val="1"/>
                <c:pt idx="0">
                  <c:v>Compliant</c:v>
                </c:pt>
              </c:strCache>
            </c:strRef>
          </c:tx>
          <c:spPr>
            <a:solidFill>
              <a:schemeClr val="accent1">
                <a:lumMod val="60000"/>
                <a:lumOff val="40000"/>
              </a:schemeClr>
            </a:solidFill>
          </c:spPr>
          <c:invertIfNegative val="0"/>
          <c:dPt>
            <c:idx val="25"/>
            <c:invertIfNegative val="0"/>
            <c:bubble3D val="0"/>
            <c:spPr>
              <a:solidFill>
                <a:srgbClr val="FF0000"/>
              </a:solidFill>
            </c:spPr>
            <c:extLst>
              <c:ext xmlns:c16="http://schemas.microsoft.com/office/drawing/2014/chart" uri="{C3380CC4-5D6E-409C-BE32-E72D297353CC}">
                <c16:uniqueId val="{00000001-75BA-42F0-B0F1-FDAE5BFD14BA}"/>
              </c:ext>
            </c:extLst>
          </c:dPt>
          <c:dPt>
            <c:idx val="26"/>
            <c:invertIfNegative val="0"/>
            <c:bubble3D val="0"/>
            <c:extLst>
              <c:ext xmlns:c16="http://schemas.microsoft.com/office/drawing/2014/chart" uri="{C3380CC4-5D6E-409C-BE32-E72D297353CC}">
                <c16:uniqueId val="{00000002-75BA-42F0-B0F1-FDAE5BFD14BA}"/>
              </c:ext>
            </c:extLst>
          </c:dPt>
          <c:cat>
            <c:strRef>
              <c:f>'Data Sheet'!$B$28:$AK$28</c:f>
              <c:strCache>
                <c:ptCount val="36"/>
                <c:pt idx="0">
                  <c:v>GOV1</c:v>
                </c:pt>
                <c:pt idx="1">
                  <c:v>GOV2</c:v>
                </c:pt>
                <c:pt idx="2">
                  <c:v>GOV3</c:v>
                </c:pt>
                <c:pt idx="3">
                  <c:v>GOV4</c:v>
                </c:pt>
                <c:pt idx="4">
                  <c:v>GOV5</c:v>
                </c:pt>
                <c:pt idx="5">
                  <c:v>GOV6</c:v>
                </c:pt>
                <c:pt idx="6">
                  <c:v>GOV7</c:v>
                </c:pt>
                <c:pt idx="7">
                  <c:v>GOV8</c:v>
                </c:pt>
                <c:pt idx="8">
                  <c:v>GOV9</c:v>
                </c:pt>
                <c:pt idx="9">
                  <c:v>GOV10</c:v>
                </c:pt>
                <c:pt idx="10">
                  <c:v>GOV11</c:v>
                </c:pt>
                <c:pt idx="11">
                  <c:v>GOV12</c:v>
                </c:pt>
                <c:pt idx="12">
                  <c:v>GOV13</c:v>
                </c:pt>
                <c:pt idx="13">
                  <c:v>PERSEC1</c:v>
                </c:pt>
                <c:pt idx="14">
                  <c:v>PERSEC2</c:v>
                </c:pt>
                <c:pt idx="15">
                  <c:v>PERSEC3</c:v>
                </c:pt>
                <c:pt idx="16">
                  <c:v>PERSEC4</c:v>
                </c:pt>
                <c:pt idx="17">
                  <c:v>PERSEC5</c:v>
                </c:pt>
                <c:pt idx="18">
                  <c:v>PERSEC6</c:v>
                </c:pt>
                <c:pt idx="19">
                  <c:v>PERSEC7</c:v>
                </c:pt>
                <c:pt idx="20">
                  <c:v>PERSEC8</c:v>
                </c:pt>
                <c:pt idx="21">
                  <c:v>PERSEC9</c:v>
                </c:pt>
                <c:pt idx="22">
                  <c:v>INFOSEC1</c:v>
                </c:pt>
                <c:pt idx="23">
                  <c:v>INFOSEC2</c:v>
                </c:pt>
                <c:pt idx="24">
                  <c:v>INFOSEC3</c:v>
                </c:pt>
                <c:pt idx="25">
                  <c:v>INFOSEC4</c:v>
                </c:pt>
                <c:pt idx="26">
                  <c:v>INFOSEC5</c:v>
                </c:pt>
                <c:pt idx="27">
                  <c:v>INFOSEC6</c:v>
                </c:pt>
                <c:pt idx="28">
                  <c:v>INFOSEC7</c:v>
                </c:pt>
                <c:pt idx="29">
                  <c:v>PHYSEC1</c:v>
                </c:pt>
                <c:pt idx="30">
                  <c:v>PHYSEC2</c:v>
                </c:pt>
                <c:pt idx="31">
                  <c:v>PHYSEC3</c:v>
                </c:pt>
                <c:pt idx="32">
                  <c:v>PHYSEC4</c:v>
                </c:pt>
                <c:pt idx="33">
                  <c:v>PHYSEC5</c:v>
                </c:pt>
                <c:pt idx="34">
                  <c:v>PHYSEC6</c:v>
                </c:pt>
                <c:pt idx="35">
                  <c:v>PHYSEC7</c:v>
                </c:pt>
              </c:strCache>
            </c:strRef>
          </c:cat>
          <c:val>
            <c:numRef>
              <c:f>'Data Sheet'!$B$29:$AK$29</c:f>
              <c:numCache>
                <c:formatCode>General</c:formatCode>
                <c:ptCount val="36"/>
                <c:pt idx="0">
                  <c:v>18</c:v>
                </c:pt>
                <c:pt idx="1">
                  <c:v>22</c:v>
                </c:pt>
                <c:pt idx="2">
                  <c:v>22</c:v>
                </c:pt>
                <c:pt idx="3">
                  <c:v>18</c:v>
                </c:pt>
                <c:pt idx="4">
                  <c:v>18</c:v>
                </c:pt>
                <c:pt idx="5">
                  <c:v>20</c:v>
                </c:pt>
                <c:pt idx="6">
                  <c:v>22</c:v>
                </c:pt>
                <c:pt idx="7">
                  <c:v>22</c:v>
                </c:pt>
                <c:pt idx="8">
                  <c:v>22</c:v>
                </c:pt>
                <c:pt idx="9">
                  <c:v>21</c:v>
                </c:pt>
                <c:pt idx="10">
                  <c:v>21</c:v>
                </c:pt>
                <c:pt idx="11">
                  <c:v>19</c:v>
                </c:pt>
                <c:pt idx="12">
                  <c:v>22</c:v>
                </c:pt>
                <c:pt idx="13">
                  <c:v>21</c:v>
                </c:pt>
                <c:pt idx="14">
                  <c:v>17</c:v>
                </c:pt>
                <c:pt idx="15">
                  <c:v>20</c:v>
                </c:pt>
                <c:pt idx="16">
                  <c:v>22</c:v>
                </c:pt>
                <c:pt idx="17">
                  <c:v>21</c:v>
                </c:pt>
                <c:pt idx="18">
                  <c:v>22</c:v>
                </c:pt>
                <c:pt idx="19">
                  <c:v>17</c:v>
                </c:pt>
                <c:pt idx="20">
                  <c:v>22</c:v>
                </c:pt>
                <c:pt idx="21">
                  <c:v>21</c:v>
                </c:pt>
                <c:pt idx="22">
                  <c:v>20</c:v>
                </c:pt>
                <c:pt idx="23">
                  <c:v>20</c:v>
                </c:pt>
                <c:pt idx="24">
                  <c:v>19</c:v>
                </c:pt>
                <c:pt idx="25">
                  <c:v>8</c:v>
                </c:pt>
                <c:pt idx="26">
                  <c:v>18</c:v>
                </c:pt>
                <c:pt idx="27">
                  <c:v>20</c:v>
                </c:pt>
                <c:pt idx="28">
                  <c:v>22</c:v>
                </c:pt>
                <c:pt idx="29">
                  <c:v>20</c:v>
                </c:pt>
                <c:pt idx="30">
                  <c:v>19</c:v>
                </c:pt>
                <c:pt idx="31">
                  <c:v>22</c:v>
                </c:pt>
                <c:pt idx="32">
                  <c:v>22</c:v>
                </c:pt>
                <c:pt idx="33">
                  <c:v>21</c:v>
                </c:pt>
                <c:pt idx="34">
                  <c:v>21</c:v>
                </c:pt>
                <c:pt idx="35">
                  <c:v>21</c:v>
                </c:pt>
              </c:numCache>
            </c:numRef>
          </c:val>
          <c:extLst>
            <c:ext xmlns:c16="http://schemas.microsoft.com/office/drawing/2014/chart" uri="{C3380CC4-5D6E-409C-BE32-E72D297353CC}">
              <c16:uniqueId val="{00000003-75BA-42F0-B0F1-FDAE5BFD14BA}"/>
            </c:ext>
          </c:extLst>
        </c:ser>
        <c:dLbls>
          <c:showLegendKey val="0"/>
          <c:showVal val="0"/>
          <c:showCatName val="0"/>
          <c:showSerName val="0"/>
          <c:showPercent val="0"/>
          <c:showBubbleSize val="0"/>
        </c:dLbls>
        <c:gapWidth val="50"/>
        <c:axId val="121264000"/>
        <c:axId val="172281856"/>
      </c:barChart>
      <c:catAx>
        <c:axId val="121264000"/>
        <c:scaling>
          <c:orientation val="minMax"/>
        </c:scaling>
        <c:delete val="0"/>
        <c:axPos val="b"/>
        <c:title>
          <c:tx>
            <c:rich>
              <a:bodyPr/>
              <a:lstStyle/>
              <a:p>
                <a:pPr>
                  <a:defRPr sz="900">
                    <a:latin typeface="Arial" panose="020B0604020202020204" pitchFamily="34" charset="0"/>
                    <a:cs typeface="Arial" panose="020B0604020202020204" pitchFamily="34" charset="0"/>
                  </a:defRPr>
                </a:pPr>
                <a:r>
                  <a:rPr lang="en-AU" sz="900">
                    <a:latin typeface="Arial" panose="020B0604020202020204" pitchFamily="34" charset="0"/>
                    <a:cs typeface="Arial" panose="020B0604020202020204" pitchFamily="34" charset="0"/>
                  </a:rPr>
                  <a:t>PSPF</a:t>
                </a:r>
                <a:r>
                  <a:rPr lang="en-AU" sz="900" baseline="0">
                    <a:latin typeface="Arial" panose="020B0604020202020204" pitchFamily="34" charset="0"/>
                    <a:cs typeface="Arial" panose="020B0604020202020204" pitchFamily="34" charset="0"/>
                  </a:rPr>
                  <a:t> Requirement</a:t>
                </a:r>
                <a:endParaRPr lang="en-AU" sz="900">
                  <a:latin typeface="Arial" panose="020B0604020202020204" pitchFamily="34" charset="0"/>
                  <a:cs typeface="Arial" panose="020B0604020202020204" pitchFamily="34" charset="0"/>
                </a:endParaRPr>
              </a:p>
            </c:rich>
          </c:tx>
          <c:layout>
            <c:manualLayout>
              <c:xMode val="edge"/>
              <c:yMode val="edge"/>
              <c:x val="0.44073559670781892"/>
              <c:y val="0.91032194480946127"/>
            </c:manualLayout>
          </c:layout>
          <c:overlay val="0"/>
        </c:title>
        <c:numFmt formatCode="General" sourceLinked="1"/>
        <c:majorTickMark val="none"/>
        <c:minorTickMark val="none"/>
        <c:tickLblPos val="nextTo"/>
        <c:txPr>
          <a:bodyPr/>
          <a:lstStyle/>
          <a:p>
            <a:pPr>
              <a:defRPr sz="800">
                <a:latin typeface="Arial" panose="020B0604020202020204" pitchFamily="34" charset="0"/>
                <a:cs typeface="Arial" panose="020B0604020202020204" pitchFamily="34" charset="0"/>
              </a:defRPr>
            </a:pPr>
            <a:endParaRPr lang="en-US"/>
          </a:p>
        </c:txPr>
        <c:crossAx val="172281856"/>
        <c:crosses val="autoZero"/>
        <c:auto val="1"/>
        <c:lblAlgn val="ctr"/>
        <c:lblOffset val="100"/>
        <c:noMultiLvlLbl val="0"/>
      </c:catAx>
      <c:valAx>
        <c:axId val="172281856"/>
        <c:scaling>
          <c:orientation val="minMax"/>
          <c:max val="22"/>
          <c:min val="0"/>
        </c:scaling>
        <c:delete val="0"/>
        <c:axPos val="l"/>
        <c:majorGridlines>
          <c:spPr>
            <a:ln>
              <a:noFill/>
            </a:ln>
          </c:spPr>
        </c:majorGridlines>
        <c:title>
          <c:tx>
            <c:rich>
              <a:bodyPr rot="-5400000" vert="horz"/>
              <a:lstStyle/>
              <a:p>
                <a:pPr>
                  <a:defRPr sz="900">
                    <a:latin typeface="Arial" panose="020B0604020202020204" pitchFamily="34" charset="0"/>
                    <a:cs typeface="Arial" panose="020B0604020202020204" pitchFamily="34" charset="0"/>
                  </a:defRPr>
                </a:pPr>
                <a:r>
                  <a:rPr lang="en-AU" sz="900">
                    <a:latin typeface="Arial" panose="020B0604020202020204" pitchFamily="34" charset="0"/>
                    <a:cs typeface="Arial" panose="020B0604020202020204" pitchFamily="34" charset="0"/>
                  </a:rPr>
                  <a:t>Number</a:t>
                </a:r>
                <a:r>
                  <a:rPr lang="en-AU" sz="900" baseline="0">
                    <a:latin typeface="Arial" panose="020B0604020202020204" pitchFamily="34" charset="0"/>
                    <a:cs typeface="Arial" panose="020B0604020202020204" pitchFamily="34" charset="0"/>
                  </a:rPr>
                  <a:t> of compliant entities</a:t>
                </a:r>
                <a:endParaRPr lang="en-AU" sz="900">
                  <a:latin typeface="Arial" panose="020B0604020202020204" pitchFamily="34" charset="0"/>
                  <a:cs typeface="Arial" panose="020B0604020202020204" pitchFamily="34" charset="0"/>
                </a:endParaRPr>
              </a:p>
            </c:rich>
          </c:tx>
          <c:overlay val="0"/>
        </c:title>
        <c:numFmt formatCode="General" sourceLinked="1"/>
        <c:majorTickMark val="none"/>
        <c:minorTickMark val="none"/>
        <c:tickLblPos val="nextTo"/>
        <c:txPr>
          <a:bodyPr/>
          <a:lstStyle/>
          <a:p>
            <a:pPr>
              <a:defRPr sz="900">
                <a:latin typeface="Arial" panose="020B0604020202020204" pitchFamily="34" charset="0"/>
                <a:cs typeface="Arial" panose="020B0604020202020204" pitchFamily="34" charset="0"/>
              </a:defRPr>
            </a:pPr>
            <a:endParaRPr lang="en-US"/>
          </a:p>
        </c:txPr>
        <c:crossAx val="121264000"/>
        <c:crosses val="autoZero"/>
        <c:crossBetween val="between"/>
        <c:majorUnit val="2"/>
      </c:valAx>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smtClean="0"/>
              <a:t>Compliance with cyber security</a:t>
            </a:r>
            <a:r>
              <a:rPr lang="en-AU" baseline="0" dirty="0" smtClean="0"/>
              <a:t> and other PSPF categories</a:t>
            </a:r>
            <a:endParaRPr lang="en-AU"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9331559249538247E-2"/>
          <c:y val="1.8595380723445732E-2"/>
          <c:w val="0.90986597161465932"/>
          <c:h val="0.71908884824723751"/>
        </c:manualLayout>
      </c:layout>
      <c:barChart>
        <c:barDir val="col"/>
        <c:grouping val="clustered"/>
        <c:varyColors val="0"/>
        <c:ser>
          <c:idx val="0"/>
          <c:order val="0"/>
          <c:tx>
            <c:strRef>
              <c:f>Sheet1!$B$1</c:f>
              <c:strCache>
                <c:ptCount val="1"/>
                <c:pt idx="0">
                  <c:v>ANAO assessed compliance with INFOSEC4</c:v>
                </c:pt>
              </c:strCache>
            </c:strRef>
          </c:tx>
          <c:spPr>
            <a:solidFill>
              <a:schemeClr val="accent1"/>
            </a:solidFill>
            <a:ln>
              <a:noFill/>
            </a:ln>
            <a:effectLst/>
          </c:spPr>
          <c:invertIfNegative val="0"/>
          <c:cat>
            <c:strRef>
              <c:f>Sheet1!$A$2</c:f>
              <c:strCache>
                <c:ptCount val="1"/>
                <c:pt idx="0">
                  <c:v>Percentage of entities</c:v>
                </c:pt>
              </c:strCache>
            </c:strRef>
          </c:cat>
          <c:val>
            <c:numRef>
              <c:f>Sheet1!$B$2</c:f>
              <c:numCache>
                <c:formatCode>0%</c:formatCode>
                <c:ptCount val="1"/>
                <c:pt idx="0">
                  <c:v>0.3</c:v>
                </c:pt>
              </c:numCache>
            </c:numRef>
          </c:val>
          <c:extLst>
            <c:ext xmlns:c16="http://schemas.microsoft.com/office/drawing/2014/chart" uri="{C3380CC4-5D6E-409C-BE32-E72D297353CC}">
              <c16:uniqueId val="{00000000-FA3F-4470-947A-5007FC964794}"/>
            </c:ext>
          </c:extLst>
        </c:ser>
        <c:ser>
          <c:idx val="1"/>
          <c:order val="1"/>
          <c:tx>
            <c:strRef>
              <c:f>Sheet1!$C$1</c:f>
              <c:strCache>
                <c:ptCount val="1"/>
                <c:pt idx="0">
                  <c:v>Self assessed compliance with INFOSEC4</c:v>
                </c:pt>
              </c:strCache>
            </c:strRef>
          </c:tx>
          <c:spPr>
            <a:solidFill>
              <a:schemeClr val="accent2"/>
            </a:solidFill>
            <a:ln>
              <a:noFill/>
            </a:ln>
            <a:effectLst/>
          </c:spPr>
          <c:invertIfNegative val="0"/>
          <c:cat>
            <c:strRef>
              <c:f>Sheet1!$A$2</c:f>
              <c:strCache>
                <c:ptCount val="1"/>
                <c:pt idx="0">
                  <c:v>Percentage of entities</c:v>
                </c:pt>
              </c:strCache>
            </c:strRef>
          </c:cat>
          <c:val>
            <c:numRef>
              <c:f>Sheet1!$C$2</c:f>
              <c:numCache>
                <c:formatCode>0%</c:formatCode>
                <c:ptCount val="1"/>
                <c:pt idx="0">
                  <c:v>0.6</c:v>
                </c:pt>
              </c:numCache>
            </c:numRef>
          </c:val>
          <c:extLst>
            <c:ext xmlns:c16="http://schemas.microsoft.com/office/drawing/2014/chart" uri="{C3380CC4-5D6E-409C-BE32-E72D297353CC}">
              <c16:uniqueId val="{00000001-FA3F-4470-947A-5007FC964794}"/>
            </c:ext>
          </c:extLst>
        </c:ser>
        <c:ser>
          <c:idx val="2"/>
          <c:order val="2"/>
          <c:tx>
            <c:strRef>
              <c:f>Sheet1!$D$1</c:f>
              <c:strCache>
                <c:ptCount val="1"/>
                <c:pt idx="0">
                  <c:v>Self assessed compliance with other PSPF categories</c:v>
                </c:pt>
              </c:strCache>
            </c:strRef>
          </c:tx>
          <c:spPr>
            <a:solidFill>
              <a:schemeClr val="accent3"/>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3-FA3F-4470-947A-5007FC964794}"/>
              </c:ext>
            </c:extLst>
          </c:dPt>
          <c:cat>
            <c:strRef>
              <c:f>Sheet1!$A$2</c:f>
              <c:strCache>
                <c:ptCount val="1"/>
                <c:pt idx="0">
                  <c:v>Percentage of entities</c:v>
                </c:pt>
              </c:strCache>
            </c:strRef>
          </c:cat>
          <c:val>
            <c:numRef>
              <c:f>Sheet1!$D$2</c:f>
              <c:numCache>
                <c:formatCode>0%</c:formatCode>
                <c:ptCount val="1"/>
                <c:pt idx="0">
                  <c:v>0.9</c:v>
                </c:pt>
              </c:numCache>
            </c:numRef>
          </c:val>
          <c:extLst>
            <c:ext xmlns:c16="http://schemas.microsoft.com/office/drawing/2014/chart" uri="{C3380CC4-5D6E-409C-BE32-E72D297353CC}">
              <c16:uniqueId val="{00000002-FA3F-4470-947A-5007FC964794}"/>
            </c:ext>
          </c:extLst>
        </c:ser>
        <c:dLbls>
          <c:showLegendKey val="0"/>
          <c:showVal val="0"/>
          <c:showCatName val="0"/>
          <c:showSerName val="0"/>
          <c:showPercent val="0"/>
          <c:showBubbleSize val="0"/>
        </c:dLbls>
        <c:gapWidth val="219"/>
        <c:overlap val="-27"/>
        <c:axId val="458645088"/>
        <c:axId val="458648696"/>
      </c:barChart>
      <c:catAx>
        <c:axId val="458645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8648696"/>
        <c:crosses val="autoZero"/>
        <c:auto val="1"/>
        <c:lblAlgn val="ctr"/>
        <c:lblOffset val="100"/>
        <c:noMultiLvlLbl val="0"/>
      </c:catAx>
      <c:valAx>
        <c:axId val="4586486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58645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image" Target="../media/image4.emf"/><Relationship Id="rId1" Type="http://schemas.openxmlformats.org/officeDocument/2006/relationships/image" Target="../media/image3.emf"/><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263"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5349" y="0"/>
            <a:ext cx="2950263" cy="496888"/>
          </a:xfrm>
          <a:prstGeom prst="rect">
            <a:avLst/>
          </a:prstGeom>
        </p:spPr>
        <p:txBody>
          <a:bodyPr vert="horz" lIns="91440" tIns="45720" rIns="91440" bIns="45720" rtlCol="0"/>
          <a:lstStyle>
            <a:lvl1pPr algn="r">
              <a:defRPr sz="1200"/>
            </a:lvl1pPr>
          </a:lstStyle>
          <a:p>
            <a:fld id="{56617A49-1204-433B-A863-D052F62B3CAD}" type="datetimeFigureOut">
              <a:rPr lang="en-AU" smtClean="0"/>
              <a:t>25/03/2019</a:t>
            </a:fld>
            <a:endParaRPr lang="en-AU"/>
          </a:p>
        </p:txBody>
      </p:sp>
      <p:sp>
        <p:nvSpPr>
          <p:cNvPr id="4" name="Footer Placeholder 3"/>
          <p:cNvSpPr>
            <a:spLocks noGrp="1"/>
          </p:cNvSpPr>
          <p:nvPr>
            <p:ph type="ftr" sz="quarter" idx="2"/>
          </p:nvPr>
        </p:nvSpPr>
        <p:spPr>
          <a:xfrm>
            <a:off x="0" y="9440864"/>
            <a:ext cx="2950263" cy="4968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5349" y="9440864"/>
            <a:ext cx="2950263" cy="496887"/>
          </a:xfrm>
          <a:prstGeom prst="rect">
            <a:avLst/>
          </a:prstGeom>
        </p:spPr>
        <p:txBody>
          <a:bodyPr vert="horz" lIns="91440" tIns="45720" rIns="91440" bIns="45720" rtlCol="0" anchor="b"/>
          <a:lstStyle>
            <a:lvl1pPr algn="r">
              <a:defRPr sz="1200"/>
            </a:lvl1pPr>
          </a:lstStyle>
          <a:p>
            <a:fld id="{090225D1-0075-4680-BC2B-BA374AE4D879}" type="slidenum">
              <a:rPr lang="en-AU" smtClean="0"/>
              <a:t>‹#›</a:t>
            </a:fld>
            <a:endParaRPr lang="en-AU"/>
          </a:p>
        </p:txBody>
      </p:sp>
    </p:spTree>
    <p:extLst>
      <p:ext uri="{BB962C8B-B14F-4D97-AF65-F5344CB8AC3E}">
        <p14:creationId xmlns:p14="http://schemas.microsoft.com/office/powerpoint/2010/main" val="106647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263"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5349" y="0"/>
            <a:ext cx="2950263" cy="496888"/>
          </a:xfrm>
          <a:prstGeom prst="rect">
            <a:avLst/>
          </a:prstGeom>
        </p:spPr>
        <p:txBody>
          <a:bodyPr vert="horz" lIns="91440" tIns="45720" rIns="91440" bIns="45720" rtlCol="0"/>
          <a:lstStyle>
            <a:lvl1pPr algn="r">
              <a:defRPr sz="1200"/>
            </a:lvl1pPr>
          </a:lstStyle>
          <a:p>
            <a:fld id="{CF93F4B9-32D4-4FD2-8963-8372F60549EA}" type="datetimeFigureOut">
              <a:rPr lang="en-AU" smtClean="0"/>
              <a:t>25/03/2019</a:t>
            </a:fld>
            <a:endParaRPr lang="en-AU"/>
          </a:p>
        </p:txBody>
      </p:sp>
      <p:sp>
        <p:nvSpPr>
          <p:cNvPr id="4" name="Slide Image Placeholder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1198" y="4721225"/>
            <a:ext cx="5444806" cy="44719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864"/>
            <a:ext cx="2950263" cy="4968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5349" y="9440864"/>
            <a:ext cx="2950263" cy="496887"/>
          </a:xfrm>
          <a:prstGeom prst="rect">
            <a:avLst/>
          </a:prstGeom>
        </p:spPr>
        <p:txBody>
          <a:bodyPr vert="horz" lIns="91440" tIns="45720" rIns="91440" bIns="45720" rtlCol="0" anchor="b"/>
          <a:lstStyle>
            <a:lvl1pPr algn="r">
              <a:defRPr sz="1200"/>
            </a:lvl1pPr>
          </a:lstStyle>
          <a:p>
            <a:fld id="{E9CB3499-A6A8-40DA-B22F-308AC6EA704D}" type="slidenum">
              <a:rPr lang="en-AU" smtClean="0"/>
              <a:t>‹#›</a:t>
            </a:fld>
            <a:endParaRPr lang="en-AU"/>
          </a:p>
        </p:txBody>
      </p:sp>
    </p:spTree>
    <p:extLst>
      <p:ext uri="{BB962C8B-B14F-4D97-AF65-F5344CB8AC3E}">
        <p14:creationId xmlns:p14="http://schemas.microsoft.com/office/powerpoint/2010/main" val="755375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7288" cy="3725863"/>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55F429C1-BF8C-4E6A-8699-23D2451D5535}" type="slidenum">
              <a:rPr lang="en-AU" smtClean="0"/>
              <a:t>1</a:t>
            </a:fld>
            <a:endParaRPr lang="en-AU"/>
          </a:p>
        </p:txBody>
      </p:sp>
    </p:spTree>
    <p:extLst>
      <p:ext uri="{BB962C8B-B14F-4D97-AF65-F5344CB8AC3E}">
        <p14:creationId xmlns:p14="http://schemas.microsoft.com/office/powerpoint/2010/main" val="47671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600" dirty="0" smtClean="0"/>
          </a:p>
        </p:txBody>
      </p:sp>
      <p:sp>
        <p:nvSpPr>
          <p:cNvPr id="4" name="Slide Number Placeholder 3"/>
          <p:cNvSpPr>
            <a:spLocks noGrp="1"/>
          </p:cNvSpPr>
          <p:nvPr>
            <p:ph type="sldNum" sz="quarter" idx="10"/>
          </p:nvPr>
        </p:nvSpPr>
        <p:spPr/>
        <p:txBody>
          <a:bodyPr/>
          <a:lstStyle/>
          <a:p>
            <a:fld id="{A4308D95-60A1-45C7-958E-CE841CE01663}" type="slidenum">
              <a:rPr lang="en-AU" smtClean="0"/>
              <a:t>16</a:t>
            </a:fld>
            <a:endParaRPr lang="en-AU"/>
          </a:p>
        </p:txBody>
      </p:sp>
    </p:spTree>
    <p:extLst>
      <p:ext uri="{BB962C8B-B14F-4D97-AF65-F5344CB8AC3E}">
        <p14:creationId xmlns:p14="http://schemas.microsoft.com/office/powerpoint/2010/main" val="688044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4308D95-60A1-45C7-958E-CE841CE01663}" type="slidenum">
              <a:rPr lang="en-AU" smtClean="0"/>
              <a:t>17</a:t>
            </a:fld>
            <a:endParaRPr lang="en-AU"/>
          </a:p>
        </p:txBody>
      </p:sp>
    </p:spTree>
    <p:extLst>
      <p:ext uri="{BB962C8B-B14F-4D97-AF65-F5344CB8AC3E}">
        <p14:creationId xmlns:p14="http://schemas.microsoft.com/office/powerpoint/2010/main" val="21472843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100" dirty="0"/>
          </a:p>
        </p:txBody>
      </p:sp>
      <p:sp>
        <p:nvSpPr>
          <p:cNvPr id="4" name="Slide Number Placeholder 3"/>
          <p:cNvSpPr>
            <a:spLocks noGrp="1"/>
          </p:cNvSpPr>
          <p:nvPr>
            <p:ph type="sldNum" sz="quarter" idx="10"/>
          </p:nvPr>
        </p:nvSpPr>
        <p:spPr/>
        <p:txBody>
          <a:bodyPr/>
          <a:lstStyle/>
          <a:p>
            <a:fld id="{A4308D95-60A1-45C7-958E-CE841CE01663}" type="slidenum">
              <a:rPr lang="en-AU" smtClean="0"/>
              <a:t>20</a:t>
            </a:fld>
            <a:endParaRPr lang="en-AU"/>
          </a:p>
        </p:txBody>
      </p:sp>
    </p:spTree>
    <p:extLst>
      <p:ext uri="{BB962C8B-B14F-4D97-AF65-F5344CB8AC3E}">
        <p14:creationId xmlns:p14="http://schemas.microsoft.com/office/powerpoint/2010/main" val="2925563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600" dirty="0" smtClean="0"/>
          </a:p>
        </p:txBody>
      </p:sp>
      <p:sp>
        <p:nvSpPr>
          <p:cNvPr id="4" name="Slide Number Placeholder 3"/>
          <p:cNvSpPr>
            <a:spLocks noGrp="1"/>
          </p:cNvSpPr>
          <p:nvPr>
            <p:ph type="sldNum" sz="quarter" idx="10"/>
          </p:nvPr>
        </p:nvSpPr>
        <p:spPr/>
        <p:txBody>
          <a:bodyPr/>
          <a:lstStyle/>
          <a:p>
            <a:fld id="{A4308D95-60A1-45C7-958E-CE841CE01663}" type="slidenum">
              <a:rPr lang="en-AU" smtClean="0"/>
              <a:t>21</a:t>
            </a:fld>
            <a:endParaRPr lang="en-AU"/>
          </a:p>
        </p:txBody>
      </p:sp>
    </p:spTree>
    <p:extLst>
      <p:ext uri="{BB962C8B-B14F-4D97-AF65-F5344CB8AC3E}">
        <p14:creationId xmlns:p14="http://schemas.microsoft.com/office/powerpoint/2010/main" val="398180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A4308D95-60A1-45C7-958E-CE841CE01663}" type="slidenum">
              <a:rPr lang="en-AU" smtClean="0"/>
              <a:t>6</a:t>
            </a:fld>
            <a:endParaRPr lang="en-AU"/>
          </a:p>
        </p:txBody>
      </p:sp>
    </p:spTree>
    <p:extLst>
      <p:ext uri="{BB962C8B-B14F-4D97-AF65-F5344CB8AC3E}">
        <p14:creationId xmlns:p14="http://schemas.microsoft.com/office/powerpoint/2010/main" val="1145544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dirty="0"/>
          </a:p>
        </p:txBody>
      </p:sp>
      <p:sp>
        <p:nvSpPr>
          <p:cNvPr id="4" name="Slide Number Placeholder 3"/>
          <p:cNvSpPr>
            <a:spLocks noGrp="1"/>
          </p:cNvSpPr>
          <p:nvPr>
            <p:ph type="sldNum" sz="quarter" idx="10"/>
          </p:nvPr>
        </p:nvSpPr>
        <p:spPr/>
        <p:txBody>
          <a:bodyPr/>
          <a:lstStyle/>
          <a:p>
            <a:fld id="{E9CB3499-A6A8-40DA-B22F-308AC6EA704D}" type="slidenum">
              <a:rPr lang="en-AU" smtClean="0"/>
              <a:t>7</a:t>
            </a:fld>
            <a:endParaRPr lang="en-AU"/>
          </a:p>
        </p:txBody>
      </p:sp>
    </p:spTree>
    <p:extLst>
      <p:ext uri="{BB962C8B-B14F-4D97-AF65-F5344CB8AC3E}">
        <p14:creationId xmlns:p14="http://schemas.microsoft.com/office/powerpoint/2010/main" val="3369835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smtClean="0"/>
          </a:p>
        </p:txBody>
      </p:sp>
      <p:sp>
        <p:nvSpPr>
          <p:cNvPr id="4" name="Slide Number Placeholder 3"/>
          <p:cNvSpPr>
            <a:spLocks noGrp="1"/>
          </p:cNvSpPr>
          <p:nvPr>
            <p:ph type="sldNum" sz="quarter" idx="10"/>
          </p:nvPr>
        </p:nvSpPr>
        <p:spPr/>
        <p:txBody>
          <a:bodyPr/>
          <a:lstStyle/>
          <a:p>
            <a:fld id="{A4308D95-60A1-45C7-958E-CE841CE01663}" type="slidenum">
              <a:rPr lang="en-AU" smtClean="0"/>
              <a:t>8</a:t>
            </a:fld>
            <a:endParaRPr lang="en-AU"/>
          </a:p>
        </p:txBody>
      </p:sp>
    </p:spTree>
    <p:extLst>
      <p:ext uri="{BB962C8B-B14F-4D97-AF65-F5344CB8AC3E}">
        <p14:creationId xmlns:p14="http://schemas.microsoft.com/office/powerpoint/2010/main" val="679015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AU" sz="1400" dirty="0" smtClean="0"/>
          </a:p>
        </p:txBody>
      </p:sp>
      <p:sp>
        <p:nvSpPr>
          <p:cNvPr id="4" name="Slide Number Placeholder 3"/>
          <p:cNvSpPr>
            <a:spLocks noGrp="1"/>
          </p:cNvSpPr>
          <p:nvPr>
            <p:ph type="sldNum" sz="quarter" idx="10"/>
          </p:nvPr>
        </p:nvSpPr>
        <p:spPr/>
        <p:txBody>
          <a:bodyPr/>
          <a:lstStyle/>
          <a:p>
            <a:fld id="{A4308D95-60A1-45C7-958E-CE841CE01663}" type="slidenum">
              <a:rPr lang="en-AU" smtClean="0"/>
              <a:t>10</a:t>
            </a:fld>
            <a:endParaRPr lang="en-AU"/>
          </a:p>
        </p:txBody>
      </p:sp>
    </p:spTree>
    <p:extLst>
      <p:ext uri="{BB962C8B-B14F-4D97-AF65-F5344CB8AC3E}">
        <p14:creationId xmlns:p14="http://schemas.microsoft.com/office/powerpoint/2010/main" val="2088267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400" baseline="0" dirty="0" smtClean="0"/>
          </a:p>
        </p:txBody>
      </p:sp>
      <p:sp>
        <p:nvSpPr>
          <p:cNvPr id="4" name="Slide Number Placeholder 3"/>
          <p:cNvSpPr>
            <a:spLocks noGrp="1"/>
          </p:cNvSpPr>
          <p:nvPr>
            <p:ph type="sldNum" sz="quarter" idx="10"/>
          </p:nvPr>
        </p:nvSpPr>
        <p:spPr/>
        <p:txBody>
          <a:bodyPr/>
          <a:lstStyle/>
          <a:p>
            <a:fld id="{A4308D95-60A1-45C7-958E-CE841CE01663}" type="slidenum">
              <a:rPr lang="en-AU" smtClean="0"/>
              <a:t>11</a:t>
            </a:fld>
            <a:endParaRPr lang="en-AU"/>
          </a:p>
        </p:txBody>
      </p:sp>
    </p:spTree>
    <p:extLst>
      <p:ext uri="{BB962C8B-B14F-4D97-AF65-F5344CB8AC3E}">
        <p14:creationId xmlns:p14="http://schemas.microsoft.com/office/powerpoint/2010/main" val="3508166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4308D95-60A1-45C7-958E-CE841CE01663}" type="slidenum">
              <a:rPr lang="en-AU" smtClean="0"/>
              <a:t>13</a:t>
            </a:fld>
            <a:endParaRPr lang="en-AU"/>
          </a:p>
        </p:txBody>
      </p:sp>
    </p:spTree>
    <p:extLst>
      <p:ext uri="{BB962C8B-B14F-4D97-AF65-F5344CB8AC3E}">
        <p14:creationId xmlns:p14="http://schemas.microsoft.com/office/powerpoint/2010/main" val="4158112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6125"/>
            <a:ext cx="4967288" cy="3725863"/>
          </a:xfrm>
        </p:spPr>
      </p:sp>
      <p:sp>
        <p:nvSpPr>
          <p:cNvPr id="3" name="Notes Placeholder 2"/>
          <p:cNvSpPr>
            <a:spLocks noGrp="1"/>
          </p:cNvSpPr>
          <p:nvPr>
            <p:ph type="body" idx="1"/>
          </p:nvPr>
        </p:nvSpPr>
        <p:spPr/>
        <p:txBody>
          <a:bodyPr/>
          <a:lstStyle/>
          <a:p>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5F429C1-BF8C-4E6A-8699-23D2451D5535}" type="slidenum">
              <a:rPr lang="en-AU" smtClean="0"/>
              <a:t>14</a:t>
            </a:fld>
            <a:endParaRPr lang="en-AU"/>
          </a:p>
        </p:txBody>
      </p:sp>
    </p:spTree>
    <p:extLst>
      <p:ext uri="{BB962C8B-B14F-4D97-AF65-F5344CB8AC3E}">
        <p14:creationId xmlns:p14="http://schemas.microsoft.com/office/powerpoint/2010/main" val="3880100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A4308D95-60A1-45C7-958E-CE841CE01663}" type="slidenum">
              <a:rPr lang="en-AU" smtClean="0"/>
              <a:t>15</a:t>
            </a:fld>
            <a:endParaRPr lang="en-AU"/>
          </a:p>
        </p:txBody>
      </p:sp>
    </p:spTree>
    <p:extLst>
      <p:ext uri="{BB962C8B-B14F-4D97-AF65-F5344CB8AC3E}">
        <p14:creationId xmlns:p14="http://schemas.microsoft.com/office/powerpoint/2010/main" val="3733171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927BE4B6-280B-4E65-8ECC-80A0B6228FA4}" type="slidenum">
              <a:rPr lang="en-AU"/>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91E02EAF-D2FD-4D83-A263-A685678CE844}" type="slidenum">
              <a:rPr lang="en-AU"/>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9121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91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3710C1ED-63ED-449F-9C3C-604C12A5970E}" type="slidenum">
              <a:rPr lang="en-AU"/>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FF6CC984-C86A-4F98-B024-BC1FA9747754}" type="slidenum">
              <a:rPr lang="en-AU"/>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A041FD4A-C152-4478-8408-B58D44C8ECB5}" type="slidenum">
              <a:rPr lang="en-AU"/>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65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65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4733742B-943B-41D8-ACAD-98F36C45BD63}" type="slidenum">
              <a:rPr lang="en-AU"/>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AU"/>
          </a:p>
        </p:txBody>
      </p:sp>
      <p:sp>
        <p:nvSpPr>
          <p:cNvPr id="8" name="Footer Placeholder 7"/>
          <p:cNvSpPr>
            <a:spLocks noGrp="1"/>
          </p:cNvSpPr>
          <p:nvPr>
            <p:ph type="ftr" sz="quarter" idx="11"/>
          </p:nvPr>
        </p:nvSpPr>
        <p:spPr/>
        <p:txBody>
          <a:bodyPr/>
          <a:lstStyle>
            <a:lvl1pPr>
              <a:defRPr/>
            </a:lvl1pPr>
          </a:lstStyle>
          <a:p>
            <a:endParaRPr lang="en-AU"/>
          </a:p>
        </p:txBody>
      </p:sp>
      <p:sp>
        <p:nvSpPr>
          <p:cNvPr id="9" name="Slide Number Placeholder 8"/>
          <p:cNvSpPr>
            <a:spLocks noGrp="1"/>
          </p:cNvSpPr>
          <p:nvPr>
            <p:ph type="sldNum" sz="quarter" idx="12"/>
          </p:nvPr>
        </p:nvSpPr>
        <p:spPr/>
        <p:txBody>
          <a:bodyPr/>
          <a:lstStyle>
            <a:lvl1pPr>
              <a:defRPr/>
            </a:lvl1pPr>
          </a:lstStyle>
          <a:p>
            <a:fld id="{FD14BABD-C1E7-4E79-B702-44F327DE4128}" type="slidenum">
              <a:rPr lang="en-AU"/>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AU"/>
          </a:p>
        </p:txBody>
      </p:sp>
      <p:sp>
        <p:nvSpPr>
          <p:cNvPr id="4" name="Footer Placeholder 3"/>
          <p:cNvSpPr>
            <a:spLocks noGrp="1"/>
          </p:cNvSpPr>
          <p:nvPr>
            <p:ph type="ftr" sz="quarter" idx="11"/>
          </p:nvPr>
        </p:nvSpPr>
        <p:spPr/>
        <p:txBody>
          <a:bodyPr/>
          <a:lstStyle>
            <a:lvl1pPr>
              <a:defRPr/>
            </a:lvl1pPr>
          </a:lstStyle>
          <a:p>
            <a:endParaRPr lang="en-AU"/>
          </a:p>
        </p:txBody>
      </p:sp>
      <p:sp>
        <p:nvSpPr>
          <p:cNvPr id="5" name="Slide Number Placeholder 4"/>
          <p:cNvSpPr>
            <a:spLocks noGrp="1"/>
          </p:cNvSpPr>
          <p:nvPr>
            <p:ph type="sldNum" sz="quarter" idx="12"/>
          </p:nvPr>
        </p:nvSpPr>
        <p:spPr/>
        <p:txBody>
          <a:bodyPr/>
          <a:lstStyle>
            <a:lvl1pPr>
              <a:defRPr/>
            </a:lvl1pPr>
          </a:lstStyle>
          <a:p>
            <a:fld id="{20CEAA60-5035-4409-AFFA-EEADE27BAC9F}" type="slidenum">
              <a:rPr lang="en-AU"/>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AU"/>
          </a:p>
        </p:txBody>
      </p:sp>
      <p:sp>
        <p:nvSpPr>
          <p:cNvPr id="3" name="Footer Placeholder 2"/>
          <p:cNvSpPr>
            <a:spLocks noGrp="1"/>
          </p:cNvSpPr>
          <p:nvPr>
            <p:ph type="ftr" sz="quarter" idx="11"/>
          </p:nvPr>
        </p:nvSpPr>
        <p:spPr/>
        <p:txBody>
          <a:bodyPr/>
          <a:lstStyle>
            <a:lvl1pPr>
              <a:defRPr/>
            </a:lvl1pPr>
          </a:lstStyle>
          <a:p>
            <a:endParaRPr lang="en-AU"/>
          </a:p>
        </p:txBody>
      </p:sp>
      <p:sp>
        <p:nvSpPr>
          <p:cNvPr id="4" name="Slide Number Placeholder 3"/>
          <p:cNvSpPr>
            <a:spLocks noGrp="1"/>
          </p:cNvSpPr>
          <p:nvPr>
            <p:ph type="sldNum" sz="quarter" idx="12"/>
          </p:nvPr>
        </p:nvSpPr>
        <p:spPr/>
        <p:txBody>
          <a:bodyPr/>
          <a:lstStyle>
            <a:lvl1pPr>
              <a:defRPr/>
            </a:lvl1pPr>
          </a:lstStyle>
          <a:p>
            <a:fld id="{33CA430B-7705-45A8-9C9C-44D45CB1F2B1}" type="slidenum">
              <a:rPr lang="en-AU"/>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9377C2BA-8477-4021-8C58-DADC63D34255}" type="slidenum">
              <a:rPr lang="en-AU"/>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6BFA627B-82F2-48C4-9997-790BF2AE5E37}" type="slidenum">
              <a:rPr lang="en-AU"/>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0" y="6237288"/>
            <a:ext cx="9144000" cy="647700"/>
          </a:xfrm>
          <a:prstGeom prst="rect">
            <a:avLst/>
          </a:prstGeom>
          <a:solidFill>
            <a:srgbClr val="4E75B8"/>
          </a:solidFill>
          <a:ln w="9525">
            <a:noFill/>
            <a:miter lim="800000"/>
            <a:headEnd/>
            <a:tailEnd/>
          </a:ln>
          <a:effectLst/>
        </p:spPr>
        <p:txBody>
          <a:bodyPr wrap="none" anchor="ctr"/>
          <a:lstStyle/>
          <a:p>
            <a:endParaRPr lang="en-AU"/>
          </a:p>
        </p:txBody>
      </p:sp>
      <p:grpSp>
        <p:nvGrpSpPr>
          <p:cNvPr id="1052" name="Group 28"/>
          <p:cNvGrpSpPr>
            <a:grpSpLocks/>
          </p:cNvGrpSpPr>
          <p:nvPr/>
        </p:nvGrpSpPr>
        <p:grpSpPr bwMode="auto">
          <a:xfrm>
            <a:off x="-4284663" y="-2187575"/>
            <a:ext cx="6092826" cy="7062788"/>
            <a:chOff x="-2137" y="-17"/>
            <a:chExt cx="3838" cy="4449"/>
          </a:xfrm>
        </p:grpSpPr>
        <p:sp>
          <p:nvSpPr>
            <p:cNvPr id="1047" name="Freeform 23"/>
            <p:cNvSpPr>
              <a:spLocks/>
            </p:cNvSpPr>
            <p:nvPr userDrawn="1"/>
          </p:nvSpPr>
          <p:spPr bwMode="auto">
            <a:xfrm>
              <a:off x="-1747" y="-17"/>
              <a:ext cx="2477" cy="4449"/>
            </a:xfrm>
            <a:custGeom>
              <a:avLst/>
              <a:gdLst/>
              <a:ahLst/>
              <a:cxnLst>
                <a:cxn ang="0">
                  <a:pos x="0" y="0"/>
                </a:cxn>
                <a:cxn ang="0">
                  <a:pos x="2449" y="2177"/>
                </a:cxn>
                <a:cxn ang="0">
                  <a:pos x="0" y="4400"/>
                </a:cxn>
              </a:cxnLst>
              <a:rect l="0" t="0" r="r" b="b"/>
              <a:pathLst>
                <a:path w="2449" h="4400">
                  <a:moveTo>
                    <a:pt x="0" y="0"/>
                  </a:moveTo>
                  <a:lnTo>
                    <a:pt x="2449" y="2177"/>
                  </a:lnTo>
                  <a:lnTo>
                    <a:pt x="0" y="4400"/>
                  </a:lnTo>
                </a:path>
              </a:pathLst>
            </a:custGeom>
            <a:noFill/>
            <a:ln w="38100">
              <a:solidFill>
                <a:srgbClr val="DDDDDD"/>
              </a:solidFill>
              <a:round/>
              <a:headEnd/>
              <a:tailEnd/>
            </a:ln>
            <a:effectLst/>
          </p:spPr>
          <p:txBody>
            <a:bodyPr/>
            <a:lstStyle/>
            <a:p>
              <a:endParaRPr lang="en-AU"/>
            </a:p>
          </p:txBody>
        </p:sp>
        <p:sp>
          <p:nvSpPr>
            <p:cNvPr id="1048" name="Freeform 24"/>
            <p:cNvSpPr>
              <a:spLocks/>
            </p:cNvSpPr>
            <p:nvPr userDrawn="1"/>
          </p:nvSpPr>
          <p:spPr bwMode="auto">
            <a:xfrm>
              <a:off x="-1611" y="-17"/>
              <a:ext cx="2477" cy="4449"/>
            </a:xfrm>
            <a:custGeom>
              <a:avLst/>
              <a:gdLst/>
              <a:ahLst/>
              <a:cxnLst>
                <a:cxn ang="0">
                  <a:pos x="0" y="0"/>
                </a:cxn>
                <a:cxn ang="0">
                  <a:pos x="2449" y="2177"/>
                </a:cxn>
                <a:cxn ang="0">
                  <a:pos x="0" y="4400"/>
                </a:cxn>
              </a:cxnLst>
              <a:rect l="0" t="0" r="r" b="b"/>
              <a:pathLst>
                <a:path w="2449" h="4400">
                  <a:moveTo>
                    <a:pt x="0" y="0"/>
                  </a:moveTo>
                  <a:lnTo>
                    <a:pt x="2449" y="2177"/>
                  </a:lnTo>
                  <a:lnTo>
                    <a:pt x="0" y="4400"/>
                  </a:lnTo>
                </a:path>
              </a:pathLst>
            </a:custGeom>
            <a:noFill/>
            <a:ln w="38100">
              <a:solidFill>
                <a:srgbClr val="F8F8F8"/>
              </a:solidFill>
              <a:round/>
              <a:headEnd/>
              <a:tailEnd/>
            </a:ln>
            <a:effectLst/>
          </p:spPr>
          <p:txBody>
            <a:bodyPr/>
            <a:lstStyle/>
            <a:p>
              <a:endParaRPr lang="en-AU"/>
            </a:p>
          </p:txBody>
        </p:sp>
        <p:sp>
          <p:nvSpPr>
            <p:cNvPr id="1049" name="Freeform 25"/>
            <p:cNvSpPr>
              <a:spLocks/>
            </p:cNvSpPr>
            <p:nvPr userDrawn="1"/>
          </p:nvSpPr>
          <p:spPr bwMode="auto">
            <a:xfrm>
              <a:off x="-1066" y="-17"/>
              <a:ext cx="2477" cy="4449"/>
            </a:xfrm>
            <a:custGeom>
              <a:avLst/>
              <a:gdLst/>
              <a:ahLst/>
              <a:cxnLst>
                <a:cxn ang="0">
                  <a:pos x="0" y="0"/>
                </a:cxn>
                <a:cxn ang="0">
                  <a:pos x="2449" y="2177"/>
                </a:cxn>
                <a:cxn ang="0">
                  <a:pos x="0" y="4400"/>
                </a:cxn>
              </a:cxnLst>
              <a:rect l="0" t="0" r="r" b="b"/>
              <a:pathLst>
                <a:path w="2449" h="4400">
                  <a:moveTo>
                    <a:pt x="0" y="0"/>
                  </a:moveTo>
                  <a:lnTo>
                    <a:pt x="2449" y="2177"/>
                  </a:lnTo>
                  <a:lnTo>
                    <a:pt x="0" y="4400"/>
                  </a:lnTo>
                </a:path>
              </a:pathLst>
            </a:custGeom>
            <a:noFill/>
            <a:ln w="88900">
              <a:solidFill>
                <a:srgbClr val="F8F8F8"/>
              </a:solidFill>
              <a:round/>
              <a:headEnd/>
              <a:tailEnd/>
            </a:ln>
            <a:effectLst/>
          </p:spPr>
          <p:txBody>
            <a:bodyPr/>
            <a:lstStyle/>
            <a:p>
              <a:endParaRPr lang="en-AU"/>
            </a:p>
          </p:txBody>
        </p:sp>
        <p:sp>
          <p:nvSpPr>
            <p:cNvPr id="1050" name="Freeform 26"/>
            <p:cNvSpPr>
              <a:spLocks/>
            </p:cNvSpPr>
            <p:nvPr userDrawn="1"/>
          </p:nvSpPr>
          <p:spPr bwMode="auto">
            <a:xfrm>
              <a:off x="-2137" y="-17"/>
              <a:ext cx="2477" cy="4449"/>
            </a:xfrm>
            <a:custGeom>
              <a:avLst/>
              <a:gdLst/>
              <a:ahLst/>
              <a:cxnLst>
                <a:cxn ang="0">
                  <a:pos x="0" y="0"/>
                </a:cxn>
                <a:cxn ang="0">
                  <a:pos x="2449" y="2177"/>
                </a:cxn>
                <a:cxn ang="0">
                  <a:pos x="0" y="4400"/>
                </a:cxn>
              </a:cxnLst>
              <a:rect l="0" t="0" r="r" b="b"/>
              <a:pathLst>
                <a:path w="2449" h="4400">
                  <a:moveTo>
                    <a:pt x="0" y="0"/>
                  </a:moveTo>
                  <a:lnTo>
                    <a:pt x="2449" y="2177"/>
                  </a:lnTo>
                  <a:lnTo>
                    <a:pt x="0" y="4400"/>
                  </a:lnTo>
                </a:path>
              </a:pathLst>
            </a:custGeom>
            <a:noFill/>
            <a:ln w="76200">
              <a:solidFill>
                <a:srgbClr val="F8F8F8"/>
              </a:solidFill>
              <a:round/>
              <a:headEnd/>
              <a:tailEnd/>
            </a:ln>
            <a:effectLst/>
          </p:spPr>
          <p:txBody>
            <a:bodyPr/>
            <a:lstStyle/>
            <a:p>
              <a:endParaRPr lang="en-AU"/>
            </a:p>
          </p:txBody>
        </p:sp>
        <p:sp>
          <p:nvSpPr>
            <p:cNvPr id="1051" name="Freeform 27"/>
            <p:cNvSpPr>
              <a:spLocks/>
            </p:cNvSpPr>
            <p:nvPr userDrawn="1"/>
          </p:nvSpPr>
          <p:spPr bwMode="auto">
            <a:xfrm>
              <a:off x="-776" y="-17"/>
              <a:ext cx="2477" cy="4449"/>
            </a:xfrm>
            <a:custGeom>
              <a:avLst/>
              <a:gdLst/>
              <a:ahLst/>
              <a:cxnLst>
                <a:cxn ang="0">
                  <a:pos x="0" y="0"/>
                </a:cxn>
                <a:cxn ang="0">
                  <a:pos x="2449" y="2177"/>
                </a:cxn>
                <a:cxn ang="0">
                  <a:pos x="0" y="4400"/>
                </a:cxn>
              </a:cxnLst>
              <a:rect l="0" t="0" r="r" b="b"/>
              <a:pathLst>
                <a:path w="2449" h="4400">
                  <a:moveTo>
                    <a:pt x="0" y="0"/>
                  </a:moveTo>
                  <a:lnTo>
                    <a:pt x="2449" y="2177"/>
                  </a:lnTo>
                  <a:lnTo>
                    <a:pt x="0" y="4400"/>
                  </a:lnTo>
                </a:path>
              </a:pathLst>
            </a:custGeom>
            <a:noFill/>
            <a:ln w="25400">
              <a:solidFill>
                <a:srgbClr val="F8F8F8"/>
              </a:solidFill>
              <a:round/>
              <a:headEnd/>
              <a:tailEnd/>
            </a:ln>
            <a:effectLst/>
          </p:spPr>
          <p:txBody>
            <a:bodyPr/>
            <a:lstStyle/>
            <a:p>
              <a:endParaRPr lang="en-AU"/>
            </a:p>
          </p:txBody>
        </p:sp>
      </p:grpSp>
      <p:sp>
        <p:nvSpPr>
          <p:cNvPr id="1026" name="Rectangle 2"/>
          <p:cNvSpPr>
            <a:spLocks noGrp="1" noChangeArrowheads="1"/>
          </p:cNvSpPr>
          <p:nvPr>
            <p:ph type="title"/>
          </p:nvPr>
        </p:nvSpPr>
        <p:spPr bwMode="auto">
          <a:xfrm>
            <a:off x="1116013" y="274638"/>
            <a:ext cx="72009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1027" name="Rectangle 3"/>
          <p:cNvSpPr>
            <a:spLocks noGrp="1" noChangeArrowheads="1"/>
          </p:cNvSpPr>
          <p:nvPr>
            <p:ph type="body" idx="1"/>
          </p:nvPr>
        </p:nvSpPr>
        <p:spPr bwMode="auto">
          <a:xfrm>
            <a:off x="457200" y="1600200"/>
            <a:ext cx="8229600" cy="4565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28" name="Rectangle 4"/>
          <p:cNvSpPr>
            <a:spLocks noGrp="1" noChangeArrowheads="1"/>
          </p:cNvSpPr>
          <p:nvPr>
            <p:ph type="dt" sz="half" idx="2"/>
          </p:nvPr>
        </p:nvSpPr>
        <p:spPr bwMode="auto">
          <a:xfrm>
            <a:off x="457200" y="63500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chemeClr val="bg1"/>
                </a:solidFill>
              </a:defRPr>
            </a:lvl1pPr>
          </a:lstStyle>
          <a:p>
            <a:endParaRPr lang="en-AU"/>
          </a:p>
        </p:txBody>
      </p:sp>
      <p:sp>
        <p:nvSpPr>
          <p:cNvPr id="1029" name="Rectangle 5"/>
          <p:cNvSpPr>
            <a:spLocks noGrp="1" noChangeArrowheads="1"/>
          </p:cNvSpPr>
          <p:nvPr>
            <p:ph type="ftr" sz="quarter" idx="3"/>
          </p:nvPr>
        </p:nvSpPr>
        <p:spPr bwMode="auto">
          <a:xfrm>
            <a:off x="3124200" y="63690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chemeClr val="bg1"/>
                </a:solidFill>
              </a:defRPr>
            </a:lvl1pPr>
          </a:lstStyle>
          <a:p>
            <a:endParaRPr lang="en-AU"/>
          </a:p>
        </p:txBody>
      </p:sp>
      <p:sp>
        <p:nvSpPr>
          <p:cNvPr id="1030" name="Rectangle 6"/>
          <p:cNvSpPr>
            <a:spLocks noGrp="1" noChangeArrowheads="1"/>
          </p:cNvSpPr>
          <p:nvPr>
            <p:ph type="sldNum" sz="quarter" idx="4"/>
          </p:nvPr>
        </p:nvSpPr>
        <p:spPr bwMode="auto">
          <a:xfrm>
            <a:off x="6553200" y="637857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bg1"/>
                </a:solidFill>
              </a:defRPr>
            </a:lvl1pPr>
          </a:lstStyle>
          <a:p>
            <a:fld id="{8B899BF3-5B6A-4929-92D7-31FCC1D0FECF}" type="slidenum">
              <a:rPr lang="en-AU"/>
              <a:pPr/>
              <a:t>‹#›</a:t>
            </a:fld>
            <a:endParaRPr lang="en-AU"/>
          </a:p>
        </p:txBody>
      </p:sp>
      <p:pic>
        <p:nvPicPr>
          <p:cNvPr id="1059" name="Picture 35" descr="G16585 copy"/>
          <p:cNvPicPr>
            <a:picLocks noChangeAspect="1" noChangeArrowheads="1"/>
          </p:cNvPicPr>
          <p:nvPr/>
        </p:nvPicPr>
        <p:blipFill>
          <a:blip r:embed="rId13" cstate="print"/>
          <a:srcRect/>
          <a:stretch>
            <a:fillRect/>
          </a:stretch>
        </p:blipFill>
        <p:spPr bwMode="auto">
          <a:xfrm>
            <a:off x="8027988" y="188913"/>
            <a:ext cx="1008062" cy="974725"/>
          </a:xfrm>
          <a:prstGeom prst="rect">
            <a:avLst/>
          </a:prstGeom>
          <a:noFill/>
        </p:spPr>
      </p:pic>
      <p:sp>
        <p:nvSpPr>
          <p:cNvPr id="1032" name="Rectangle 8"/>
          <p:cNvSpPr>
            <a:spLocks noChangeArrowheads="1"/>
          </p:cNvSpPr>
          <p:nvPr/>
        </p:nvSpPr>
        <p:spPr bwMode="auto">
          <a:xfrm>
            <a:off x="0" y="1268413"/>
            <a:ext cx="9144000" cy="73025"/>
          </a:xfrm>
          <a:prstGeom prst="rect">
            <a:avLst/>
          </a:prstGeom>
          <a:solidFill>
            <a:srgbClr val="4E75B8"/>
          </a:solidFill>
          <a:ln w="9525">
            <a:noFill/>
            <a:miter lim="800000"/>
            <a:headEnd/>
            <a:tailEnd/>
          </a:ln>
          <a:effectLst/>
        </p:spPr>
        <p:txBody>
          <a:bodyPr wrap="none" anchor="ctr"/>
          <a:lstStyle/>
          <a:p>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40000"/>
        </a:spcBef>
        <a:spcAft>
          <a:spcPct val="40000"/>
        </a:spcAft>
        <a:buChar char="•"/>
        <a:defRPr sz="3200">
          <a:solidFill>
            <a:schemeClr val="tx1"/>
          </a:solidFill>
          <a:latin typeface="+mn-lt"/>
          <a:ea typeface="+mn-ea"/>
          <a:cs typeface="+mn-cs"/>
        </a:defRPr>
      </a:lvl1pPr>
      <a:lvl2pPr marL="742950" indent="-285750" algn="l" rtl="0" eaLnBrk="1" fontAlgn="base" hangingPunct="1">
        <a:spcBef>
          <a:spcPct val="40000"/>
        </a:spcBef>
        <a:spcAft>
          <a:spcPct val="40000"/>
        </a:spcAft>
        <a:buChar char="–"/>
        <a:defRPr sz="2800">
          <a:solidFill>
            <a:schemeClr val="tx1"/>
          </a:solidFill>
          <a:latin typeface="+mn-lt"/>
        </a:defRPr>
      </a:lvl2pPr>
      <a:lvl3pPr marL="1143000" indent="-228600" algn="l" rtl="0" eaLnBrk="1" fontAlgn="base" hangingPunct="1">
        <a:spcBef>
          <a:spcPct val="40000"/>
        </a:spcBef>
        <a:spcAft>
          <a:spcPct val="40000"/>
        </a:spcAft>
        <a:buChar char="•"/>
        <a:defRPr sz="2400">
          <a:solidFill>
            <a:schemeClr val="tx1"/>
          </a:solidFill>
          <a:latin typeface="+mn-lt"/>
        </a:defRPr>
      </a:lvl3pPr>
      <a:lvl4pPr marL="1600200" indent="-228600" algn="l" rtl="0" eaLnBrk="1" fontAlgn="base" hangingPunct="1">
        <a:spcBef>
          <a:spcPct val="40000"/>
        </a:spcBef>
        <a:spcAft>
          <a:spcPct val="40000"/>
        </a:spcAft>
        <a:buChar char="–"/>
        <a:defRPr sz="2000">
          <a:solidFill>
            <a:schemeClr val="tx1"/>
          </a:solidFill>
          <a:latin typeface="+mn-lt"/>
        </a:defRPr>
      </a:lvl4pPr>
      <a:lvl5pPr marL="2057400" indent="-228600" algn="l" rtl="0" eaLnBrk="1" fontAlgn="base" hangingPunct="1">
        <a:spcBef>
          <a:spcPct val="40000"/>
        </a:spcBef>
        <a:spcAft>
          <a:spcPct val="40000"/>
        </a:spcAft>
        <a:buChar char="»"/>
        <a:defRPr sz="2000">
          <a:solidFill>
            <a:schemeClr val="tx1"/>
          </a:solidFill>
          <a:latin typeface="+mn-lt"/>
        </a:defRPr>
      </a:lvl5pPr>
      <a:lvl6pPr marL="2514600" indent="-228600" algn="l" rtl="0" eaLnBrk="1" fontAlgn="base" hangingPunct="1">
        <a:spcBef>
          <a:spcPct val="40000"/>
        </a:spcBef>
        <a:spcAft>
          <a:spcPct val="40000"/>
        </a:spcAft>
        <a:buChar char="»"/>
        <a:defRPr sz="2000">
          <a:solidFill>
            <a:schemeClr val="tx1"/>
          </a:solidFill>
          <a:latin typeface="+mn-lt"/>
        </a:defRPr>
      </a:lvl6pPr>
      <a:lvl7pPr marL="2971800" indent="-228600" algn="l" rtl="0" eaLnBrk="1" fontAlgn="base" hangingPunct="1">
        <a:spcBef>
          <a:spcPct val="40000"/>
        </a:spcBef>
        <a:spcAft>
          <a:spcPct val="40000"/>
        </a:spcAft>
        <a:buChar char="»"/>
        <a:defRPr sz="2000">
          <a:solidFill>
            <a:schemeClr val="tx1"/>
          </a:solidFill>
          <a:latin typeface="+mn-lt"/>
        </a:defRPr>
      </a:lvl7pPr>
      <a:lvl8pPr marL="3429000" indent="-228600" algn="l" rtl="0" eaLnBrk="1" fontAlgn="base" hangingPunct="1">
        <a:spcBef>
          <a:spcPct val="40000"/>
        </a:spcBef>
        <a:spcAft>
          <a:spcPct val="40000"/>
        </a:spcAft>
        <a:buChar char="»"/>
        <a:defRPr sz="2000">
          <a:solidFill>
            <a:schemeClr val="tx1"/>
          </a:solidFill>
          <a:latin typeface="+mn-lt"/>
        </a:defRPr>
      </a:lvl8pPr>
      <a:lvl9pPr marL="3886200" indent="-228600" algn="l" rtl="0" eaLnBrk="1" fontAlgn="base" hangingPunct="1">
        <a:spcBef>
          <a:spcPct val="40000"/>
        </a:spcBef>
        <a:spcAft>
          <a:spcPct val="40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7.emf"/><Relationship Id="rId18" Type="http://schemas.openxmlformats.org/officeDocument/2006/relationships/image" Target="../media/image11.emf"/><Relationship Id="rId3" Type="http://schemas.openxmlformats.org/officeDocument/2006/relationships/notesSlide" Target="../notesSlides/notesSlide5.xml"/><Relationship Id="rId21" Type="http://schemas.openxmlformats.org/officeDocument/2006/relationships/image" Target="../media/image10.emf"/><Relationship Id="rId7" Type="http://schemas.openxmlformats.org/officeDocument/2006/relationships/image" Target="../media/image4.emf"/><Relationship Id="rId12" Type="http://schemas.openxmlformats.org/officeDocument/2006/relationships/oleObject" Target="../embeddings/oleObject5.bin"/><Relationship Id="rId17" Type="http://schemas.openxmlformats.org/officeDocument/2006/relationships/image" Target="../media/image9.emf"/><Relationship Id="rId2" Type="http://schemas.openxmlformats.org/officeDocument/2006/relationships/slideLayout" Target="../slideLayouts/slideLayout2.xml"/><Relationship Id="rId16" Type="http://schemas.openxmlformats.org/officeDocument/2006/relationships/oleObject" Target="../embeddings/oleObject7.bin"/><Relationship Id="rId20" Type="http://schemas.openxmlformats.org/officeDocument/2006/relationships/oleObject" Target="../embeddings/oleObject8.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6.emf"/><Relationship Id="rId5" Type="http://schemas.openxmlformats.org/officeDocument/2006/relationships/image" Target="../media/image3.emf"/><Relationship Id="rId15" Type="http://schemas.openxmlformats.org/officeDocument/2006/relationships/image" Target="../media/image8.emf"/><Relationship Id="rId10" Type="http://schemas.openxmlformats.org/officeDocument/2006/relationships/oleObject" Target="../embeddings/oleObject4.bin"/><Relationship Id="rId19" Type="http://schemas.openxmlformats.org/officeDocument/2006/relationships/image" Target="../media/image12.emf"/><Relationship Id="rId4" Type="http://schemas.openxmlformats.org/officeDocument/2006/relationships/oleObject" Target="../embeddings/oleObject1.bin"/><Relationship Id="rId9" Type="http://schemas.openxmlformats.org/officeDocument/2006/relationships/image" Target="../media/image5.emf"/><Relationship Id="rId1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nao.gov.a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3272" y="1340768"/>
            <a:ext cx="7807866" cy="5112568"/>
          </a:xfrm>
        </p:spPr>
        <p:txBody>
          <a:bodyPr>
            <a:normAutofit/>
          </a:bodyPr>
          <a:lstStyle/>
          <a:p>
            <a:pPr algn="r"/>
            <a:r>
              <a:rPr lang="en-US" sz="2000" dirty="0" smtClean="0">
                <a:latin typeface="Arial" pitchFamily="34" charset="0"/>
                <a:cs typeface="Arial" pitchFamily="34" charset="0"/>
              </a:rPr>
              <a:t>Presentation to the </a:t>
            </a:r>
            <a:r>
              <a:rPr lang="en-AU" sz="2000" dirty="0" smtClean="0"/>
              <a:t>9th </a:t>
            </a:r>
            <a:r>
              <a:rPr lang="en-AU" sz="2000" dirty="0"/>
              <a:t>Performance Audit Seminar on IT Audit </a:t>
            </a:r>
            <a:r>
              <a:rPr lang="en-AU" sz="2000" dirty="0" smtClean="0"/>
              <a:t/>
            </a:r>
            <a:br>
              <a:rPr lang="en-AU" sz="2000" dirty="0" smtClean="0"/>
            </a:br>
            <a:r>
              <a:rPr lang="en-AU" sz="2000" dirty="0" smtClean="0"/>
              <a:t>Information </a:t>
            </a:r>
            <a:r>
              <a:rPr lang="en-AU" sz="2000" dirty="0"/>
              <a:t>Technology Security </a:t>
            </a:r>
            <a:r>
              <a:rPr lang="en-AU" sz="2000" dirty="0" smtClean="0"/>
              <a:t>Audit</a:t>
            </a:r>
            <a:r>
              <a:rPr lang="en-AU" sz="2400" dirty="0"/>
              <a:t/>
            </a:r>
            <a:br>
              <a:rPr lang="en-AU" sz="2400" dirty="0"/>
            </a:br>
            <a:r>
              <a:rPr lang="en-US" sz="2400" dirty="0" smtClean="0">
                <a:cs typeface="Arial" pitchFamily="34" charset="0"/>
              </a:rPr>
              <a:t/>
            </a:r>
            <a:br>
              <a:rPr lang="en-US" sz="2400" dirty="0" smtClean="0">
                <a:cs typeface="Arial" pitchFamily="34" charset="0"/>
              </a:rPr>
            </a:br>
            <a:r>
              <a:rPr lang="en-US" sz="2400" dirty="0" smtClean="0">
                <a:cs typeface="Arial" pitchFamily="34" charset="0"/>
              </a:rPr>
              <a:t/>
            </a:r>
            <a:br>
              <a:rPr lang="en-US" sz="2400" dirty="0" smtClean="0">
                <a:cs typeface="Arial" pitchFamily="34" charset="0"/>
              </a:rPr>
            </a:br>
            <a:r>
              <a:rPr lang="en-AU" sz="3200" dirty="0" smtClean="0">
                <a:latin typeface="Arial" pitchFamily="34" charset="0"/>
                <a:cs typeface="Arial" pitchFamily="34" charset="0"/>
              </a:rPr>
              <a:t>Auditing Cyber Resilience in the Australian Government context </a:t>
            </a:r>
            <a:r>
              <a:rPr lang="en-AU" sz="3600" dirty="0">
                <a:latin typeface="Arial" pitchFamily="34" charset="0"/>
                <a:cs typeface="Arial" pitchFamily="34" charset="0"/>
              </a:rPr>
              <a:t/>
            </a:r>
            <a:br>
              <a:rPr lang="en-AU" sz="3600" dirty="0">
                <a:latin typeface="Arial" pitchFamily="34" charset="0"/>
                <a:cs typeface="Arial" pitchFamily="34" charset="0"/>
              </a:rPr>
            </a:br>
            <a:r>
              <a:rPr lang="en-AU" sz="2700" dirty="0" smtClean="0">
                <a:latin typeface="Arial" pitchFamily="34" charset="0"/>
                <a:cs typeface="Arial" pitchFamily="34" charset="0"/>
              </a:rPr>
              <a:t/>
            </a:r>
            <a:br>
              <a:rPr lang="en-AU" sz="2700" dirty="0" smtClean="0">
                <a:latin typeface="Arial" pitchFamily="34" charset="0"/>
                <a:cs typeface="Arial" pitchFamily="34" charset="0"/>
              </a:rPr>
            </a:br>
            <a:r>
              <a:rPr lang="en-AU" sz="2700" dirty="0" smtClean="0">
                <a:latin typeface="Arial" pitchFamily="34" charset="0"/>
                <a:cs typeface="Arial" pitchFamily="34" charset="0"/>
              </a:rPr>
              <a:t>April 2019 </a:t>
            </a:r>
            <a:r>
              <a:rPr lang="en-US" sz="2000" i="1" dirty="0">
                <a:latin typeface="Arial" pitchFamily="34" charset="0"/>
                <a:cs typeface="Arial" pitchFamily="34" charset="0"/>
              </a:rPr>
              <a:t/>
            </a:r>
            <a:br>
              <a:rPr lang="en-US" sz="2000" i="1" dirty="0">
                <a:latin typeface="Arial" pitchFamily="34" charset="0"/>
                <a:cs typeface="Arial" pitchFamily="34" charset="0"/>
              </a:rPr>
            </a:br>
            <a:r>
              <a:rPr lang="en-US" sz="2000" i="1" dirty="0" smtClean="0">
                <a:latin typeface="Arial" pitchFamily="34" charset="0"/>
                <a:cs typeface="Arial" pitchFamily="34" charset="0"/>
              </a:rPr>
              <a:t/>
            </a:r>
            <a:br>
              <a:rPr lang="en-US" sz="2000" i="1" dirty="0" smtClean="0">
                <a:latin typeface="Arial" pitchFamily="34" charset="0"/>
                <a:cs typeface="Arial" pitchFamily="34" charset="0"/>
              </a:rPr>
            </a:br>
            <a:r>
              <a:rPr lang="en-US" sz="2000" i="1" dirty="0">
                <a:latin typeface="Arial" pitchFamily="34" charset="0"/>
                <a:cs typeface="Arial" pitchFamily="34" charset="0"/>
              </a:rPr>
              <a:t/>
            </a:r>
            <a:br>
              <a:rPr lang="en-US" sz="2000" i="1" dirty="0">
                <a:latin typeface="Arial" pitchFamily="34" charset="0"/>
                <a:cs typeface="Arial" pitchFamily="34" charset="0"/>
              </a:rPr>
            </a:br>
            <a:r>
              <a:rPr lang="en-US" sz="1800" dirty="0">
                <a:latin typeface="Arial" pitchFamily="34" charset="0"/>
                <a:cs typeface="Arial" pitchFamily="34" charset="0"/>
              </a:rPr>
              <a:t>Based on the ANAO Audit Report </a:t>
            </a:r>
            <a:r>
              <a:rPr lang="en-US" sz="1800" dirty="0" smtClean="0">
                <a:latin typeface="Arial" pitchFamily="34" charset="0"/>
                <a:cs typeface="Arial" pitchFamily="34" charset="0"/>
              </a:rPr>
              <a:t>No.53 2017-18</a:t>
            </a:r>
            <a:r>
              <a:rPr lang="en-US" sz="1800" dirty="0">
                <a:latin typeface="Arial" pitchFamily="34" charset="0"/>
                <a:cs typeface="Arial" pitchFamily="34" charset="0"/>
              </a:rPr>
              <a:t/>
            </a:r>
            <a:br>
              <a:rPr lang="en-US" sz="1800" dirty="0">
                <a:latin typeface="Arial" pitchFamily="34" charset="0"/>
                <a:cs typeface="Arial" pitchFamily="34" charset="0"/>
              </a:rPr>
            </a:br>
            <a:r>
              <a:rPr lang="en-US" sz="2000" i="1" dirty="0">
                <a:latin typeface="Arial" pitchFamily="34" charset="0"/>
                <a:cs typeface="Arial" pitchFamily="34" charset="0"/>
              </a:rPr>
              <a:t>Cyber </a:t>
            </a:r>
            <a:r>
              <a:rPr lang="en-US" sz="2000" i="1" dirty="0" smtClean="0">
                <a:latin typeface="Arial" pitchFamily="34" charset="0"/>
                <a:cs typeface="Arial" pitchFamily="34" charset="0"/>
              </a:rPr>
              <a:t>Resilience</a:t>
            </a:r>
            <a:r>
              <a:rPr lang="en-US" sz="1800" i="1" dirty="0" smtClean="0">
                <a:latin typeface="Arial" pitchFamily="34" charset="0"/>
                <a:cs typeface="Arial" pitchFamily="34" charset="0"/>
              </a:rPr>
              <a:t> </a:t>
            </a:r>
            <a:br>
              <a:rPr lang="en-US" sz="1800" i="1" dirty="0" smtClean="0">
                <a:latin typeface="Arial" pitchFamily="34" charset="0"/>
                <a:cs typeface="Arial" pitchFamily="34" charset="0"/>
              </a:rPr>
            </a:br>
            <a:endParaRPr lang="en-AU" sz="1800" dirty="0">
              <a:latin typeface="Arial" pitchFamily="34" charset="0"/>
              <a:cs typeface="Arial" pitchFamily="34" charset="0"/>
            </a:endParaRPr>
          </a:p>
        </p:txBody>
      </p:sp>
    </p:spTree>
    <p:extLst>
      <p:ext uri="{BB962C8B-B14F-4D97-AF65-F5344CB8AC3E}">
        <p14:creationId xmlns:p14="http://schemas.microsoft.com/office/powerpoint/2010/main" val="2397044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16632"/>
            <a:ext cx="7200900" cy="1143000"/>
          </a:xfrm>
        </p:spPr>
        <p:txBody>
          <a:bodyPr/>
          <a:lstStyle/>
          <a:p>
            <a:r>
              <a:rPr lang="en-AU" sz="4000" dirty="0"/>
              <a:t>ANAO Audits - outcomes</a:t>
            </a:r>
          </a:p>
        </p:txBody>
      </p:sp>
      <p:grpSp>
        <p:nvGrpSpPr>
          <p:cNvPr id="5" name="Group 4"/>
          <p:cNvGrpSpPr/>
          <p:nvPr/>
        </p:nvGrpSpPr>
        <p:grpSpPr>
          <a:xfrm>
            <a:off x="2483768" y="1878941"/>
            <a:ext cx="4095731" cy="4214355"/>
            <a:chOff x="317519" y="764705"/>
            <a:chExt cx="4095731" cy="4214355"/>
          </a:xfrm>
        </p:grpSpPr>
        <p:sp>
          <p:nvSpPr>
            <p:cNvPr id="7" name="Rectangle 6"/>
            <p:cNvSpPr/>
            <p:nvPr/>
          </p:nvSpPr>
          <p:spPr>
            <a:xfrm>
              <a:off x="2675077" y="1771200"/>
              <a:ext cx="1611692" cy="2681064"/>
            </a:xfrm>
            <a:prstGeom prst="rect">
              <a:avLst/>
            </a:prstGeom>
            <a:solidFill>
              <a:srgbClr val="B5CC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p:cNvSpPr/>
            <p:nvPr/>
          </p:nvSpPr>
          <p:spPr>
            <a:xfrm>
              <a:off x="2675077" y="918000"/>
              <a:ext cx="1611692" cy="810000"/>
            </a:xfrm>
            <a:prstGeom prst="rect">
              <a:avLst/>
            </a:prstGeom>
            <a:solidFill>
              <a:srgbClr val="8FB2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TextBox 127"/>
            <p:cNvSpPr txBox="1">
              <a:spLocks noChangeArrowheads="1"/>
            </p:cNvSpPr>
            <p:nvPr/>
          </p:nvSpPr>
          <p:spPr bwMode="auto">
            <a:xfrm>
              <a:off x="1049147" y="4725144"/>
              <a:ext cx="3335215" cy="253916"/>
            </a:xfrm>
            <a:prstGeom prst="rect">
              <a:avLst/>
            </a:prstGeom>
            <a:noFill/>
            <a:ln w="9525">
              <a:noFill/>
              <a:miter lim="800000"/>
              <a:headEnd/>
              <a:tailEnd/>
            </a:ln>
          </p:spPr>
          <p:txBody>
            <a:bodyPr wrap="square">
              <a:spAutoFit/>
            </a:bodyPr>
            <a:lstStyle/>
            <a:p>
              <a:pPr algn="r"/>
              <a:r>
                <a:rPr lang="en-AU" sz="1050" b="1" dirty="0" smtClean="0">
                  <a:latin typeface="Calibri" pitchFamily="34" charset="0"/>
                </a:rPr>
                <a:t>Maturity in Logical Access &amp; Change  Management</a:t>
              </a:r>
              <a:endParaRPr lang="en-AU" sz="1050" b="1" dirty="0">
                <a:latin typeface="Calibri" pitchFamily="34" charset="0"/>
              </a:endParaRPr>
            </a:p>
          </p:txBody>
        </p:sp>
        <p:sp>
          <p:nvSpPr>
            <p:cNvPr id="10" name="Rectangle 9"/>
            <p:cNvSpPr/>
            <p:nvPr/>
          </p:nvSpPr>
          <p:spPr>
            <a:xfrm>
              <a:off x="1017200" y="915672"/>
              <a:ext cx="1611692" cy="810000"/>
            </a:xfrm>
            <a:prstGeom prst="rect">
              <a:avLst/>
            </a:prstGeom>
            <a:solidFill>
              <a:srgbClr val="DAE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11" name="Straight Connector 10"/>
            <p:cNvCxnSpPr/>
            <p:nvPr/>
          </p:nvCxnSpPr>
          <p:spPr>
            <a:xfrm>
              <a:off x="989956" y="882924"/>
              <a:ext cx="0" cy="360000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89957" y="4482924"/>
              <a:ext cx="3323077"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7"/>
            <p:cNvSpPr txBox="1">
              <a:spLocks noChangeArrowheads="1"/>
            </p:cNvSpPr>
            <p:nvPr/>
          </p:nvSpPr>
          <p:spPr bwMode="auto">
            <a:xfrm rot="16200000">
              <a:off x="-1356907" y="2439131"/>
              <a:ext cx="3625851" cy="276999"/>
            </a:xfrm>
            <a:prstGeom prst="rect">
              <a:avLst/>
            </a:prstGeom>
            <a:noFill/>
            <a:ln w="9525">
              <a:noFill/>
              <a:miter lim="800000"/>
              <a:headEnd/>
              <a:tailEnd/>
            </a:ln>
          </p:spPr>
          <p:txBody>
            <a:bodyPr wrap="square">
              <a:spAutoFit/>
            </a:bodyPr>
            <a:lstStyle/>
            <a:p>
              <a:pPr algn="r"/>
              <a:r>
                <a:rPr lang="en-AU" sz="1200" b="1" dirty="0" smtClean="0">
                  <a:latin typeface="Calibri" pitchFamily="34" charset="0"/>
                </a:rPr>
                <a:t>Compliance with the Top Four mitigation strategies</a:t>
              </a:r>
              <a:endParaRPr lang="en-AU" sz="1200" b="1" dirty="0">
                <a:latin typeface="Calibri" pitchFamily="34" charset="0"/>
              </a:endParaRPr>
            </a:p>
          </p:txBody>
        </p:sp>
        <p:sp>
          <p:nvSpPr>
            <p:cNvPr id="14" name="TextBox 127"/>
            <p:cNvSpPr txBox="1">
              <a:spLocks noChangeArrowheads="1"/>
            </p:cNvSpPr>
            <p:nvPr/>
          </p:nvSpPr>
          <p:spPr bwMode="auto">
            <a:xfrm>
              <a:off x="1002323" y="4581128"/>
              <a:ext cx="1641231" cy="215444"/>
            </a:xfrm>
            <a:prstGeom prst="rect">
              <a:avLst/>
            </a:prstGeom>
            <a:noFill/>
            <a:ln w="9525">
              <a:noFill/>
              <a:miter lim="800000"/>
              <a:headEnd/>
              <a:tailEnd/>
            </a:ln>
          </p:spPr>
          <p:txBody>
            <a:bodyPr wrap="square">
              <a:spAutoFit/>
            </a:bodyPr>
            <a:lstStyle/>
            <a:p>
              <a:pPr algn="ctr"/>
              <a:r>
                <a:rPr lang="en-AU" sz="800" dirty="0" smtClean="0">
                  <a:latin typeface="Calibri" pitchFamily="34" charset="0"/>
                </a:rPr>
                <a:t>IT General Controls </a:t>
              </a:r>
              <a:r>
                <a:rPr lang="en-AU" sz="800" u="sng" dirty="0" smtClean="0">
                  <a:latin typeface="Calibri" pitchFamily="34" charset="0"/>
                </a:rPr>
                <a:t>not</a:t>
              </a:r>
              <a:r>
                <a:rPr lang="en-AU" sz="800" dirty="0" smtClean="0">
                  <a:latin typeface="Calibri" pitchFamily="34" charset="0"/>
                </a:rPr>
                <a:t> met</a:t>
              </a:r>
              <a:endParaRPr lang="en-AU" sz="800" dirty="0">
                <a:latin typeface="Calibri" pitchFamily="34" charset="0"/>
              </a:endParaRPr>
            </a:p>
          </p:txBody>
        </p:sp>
        <p:sp>
          <p:nvSpPr>
            <p:cNvPr id="15" name="TextBox 127"/>
            <p:cNvSpPr txBox="1">
              <a:spLocks noChangeArrowheads="1"/>
            </p:cNvSpPr>
            <p:nvPr/>
          </p:nvSpPr>
          <p:spPr bwMode="auto">
            <a:xfrm>
              <a:off x="2661139" y="4581128"/>
              <a:ext cx="1647092" cy="215444"/>
            </a:xfrm>
            <a:prstGeom prst="rect">
              <a:avLst/>
            </a:prstGeom>
            <a:noFill/>
            <a:ln w="9525">
              <a:noFill/>
              <a:miter lim="800000"/>
              <a:headEnd/>
              <a:tailEnd/>
            </a:ln>
          </p:spPr>
          <p:txBody>
            <a:bodyPr wrap="square">
              <a:spAutoFit/>
            </a:bodyPr>
            <a:lstStyle/>
            <a:p>
              <a:pPr algn="ctr"/>
              <a:r>
                <a:rPr lang="en-AU" sz="800" dirty="0" smtClean="0">
                  <a:latin typeface="Calibri" pitchFamily="34" charset="0"/>
                </a:rPr>
                <a:t>IT General Controls met</a:t>
              </a:r>
              <a:endParaRPr lang="en-AU" sz="800" dirty="0">
                <a:latin typeface="Calibri" pitchFamily="34" charset="0"/>
              </a:endParaRPr>
            </a:p>
          </p:txBody>
        </p:sp>
        <p:cxnSp>
          <p:nvCxnSpPr>
            <p:cNvPr id="16" name="Straight Connector 15"/>
            <p:cNvCxnSpPr/>
            <p:nvPr/>
          </p:nvCxnSpPr>
          <p:spPr>
            <a:xfrm>
              <a:off x="989957" y="882924"/>
              <a:ext cx="3323077" cy="0"/>
            </a:xfrm>
            <a:prstGeom prst="line">
              <a:avLst/>
            </a:prstGeom>
            <a:ln>
              <a:solidFill>
                <a:srgbClr val="B3B3B3"/>
              </a:solidFill>
              <a:prstDash val="soli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316742" y="885013"/>
              <a:ext cx="0" cy="3600000"/>
            </a:xfrm>
            <a:prstGeom prst="line">
              <a:avLst/>
            </a:prstGeom>
            <a:ln>
              <a:solidFill>
                <a:srgbClr val="B3B3B3"/>
              </a:solidFill>
              <a:prstDash val="solid"/>
            </a:ln>
          </p:spPr>
          <p:style>
            <a:lnRef idx="1">
              <a:schemeClr val="accent1"/>
            </a:lnRef>
            <a:fillRef idx="0">
              <a:schemeClr val="accent1"/>
            </a:fillRef>
            <a:effectRef idx="0">
              <a:schemeClr val="accent1"/>
            </a:effectRef>
            <a:fontRef idx="minor">
              <a:schemeClr val="tx1"/>
            </a:fontRef>
          </p:style>
        </p:cxnSp>
        <p:sp>
          <p:nvSpPr>
            <p:cNvPr id="18" name="TextBox 127"/>
            <p:cNvSpPr txBox="1">
              <a:spLocks noChangeArrowheads="1"/>
            </p:cNvSpPr>
            <p:nvPr/>
          </p:nvSpPr>
          <p:spPr bwMode="auto">
            <a:xfrm rot="16200000">
              <a:off x="274218" y="1161050"/>
              <a:ext cx="895353" cy="338554"/>
            </a:xfrm>
            <a:prstGeom prst="rect">
              <a:avLst/>
            </a:prstGeom>
            <a:noFill/>
            <a:ln w="9525">
              <a:noFill/>
              <a:miter lim="800000"/>
              <a:headEnd/>
              <a:tailEnd/>
            </a:ln>
          </p:spPr>
          <p:txBody>
            <a:bodyPr wrap="square">
              <a:spAutoFit/>
            </a:bodyPr>
            <a:lstStyle/>
            <a:p>
              <a:pPr algn="ctr"/>
              <a:r>
                <a:rPr lang="en-AU" sz="800" dirty="0" smtClean="0">
                  <a:latin typeface="Calibri" pitchFamily="34" charset="0"/>
                </a:rPr>
                <a:t>Embedded in</a:t>
              </a:r>
              <a:br>
                <a:rPr lang="en-AU" sz="800" dirty="0" smtClean="0">
                  <a:latin typeface="Calibri" pitchFamily="34" charset="0"/>
                </a:rPr>
              </a:br>
              <a:r>
                <a:rPr lang="en-AU" sz="800" dirty="0" smtClean="0">
                  <a:latin typeface="Calibri" pitchFamily="34" charset="0"/>
                </a:rPr>
                <a:t>business process</a:t>
              </a:r>
              <a:endParaRPr lang="en-AU" sz="800" dirty="0">
                <a:latin typeface="Calibri" pitchFamily="34" charset="0"/>
              </a:endParaRPr>
            </a:p>
          </p:txBody>
        </p:sp>
        <p:sp>
          <p:nvSpPr>
            <p:cNvPr id="19" name="TextBox 127"/>
            <p:cNvSpPr txBox="1">
              <a:spLocks noChangeArrowheads="1"/>
            </p:cNvSpPr>
            <p:nvPr/>
          </p:nvSpPr>
          <p:spPr bwMode="auto">
            <a:xfrm rot="16200000">
              <a:off x="268452" y="2056982"/>
              <a:ext cx="906885" cy="338554"/>
            </a:xfrm>
            <a:prstGeom prst="rect">
              <a:avLst/>
            </a:prstGeom>
            <a:noFill/>
            <a:ln w="9525">
              <a:noFill/>
              <a:miter lim="800000"/>
              <a:headEnd/>
              <a:tailEnd/>
            </a:ln>
          </p:spPr>
          <p:txBody>
            <a:bodyPr wrap="square">
              <a:spAutoFit/>
            </a:bodyPr>
            <a:lstStyle/>
            <a:p>
              <a:pPr algn="ctr"/>
              <a:r>
                <a:rPr lang="en-AU" sz="800" dirty="0" smtClean="0">
                  <a:latin typeface="Calibri" pitchFamily="34" charset="0"/>
                </a:rPr>
                <a:t>Controls </a:t>
              </a:r>
              <a:br>
                <a:rPr lang="en-AU" sz="800" dirty="0" smtClean="0">
                  <a:latin typeface="Calibri" pitchFamily="34" charset="0"/>
                </a:rPr>
              </a:br>
              <a:r>
                <a:rPr lang="en-AU" sz="800" dirty="0" smtClean="0">
                  <a:latin typeface="Calibri" pitchFamily="34" charset="0"/>
                </a:rPr>
                <a:t>in place</a:t>
              </a:r>
              <a:endParaRPr lang="en-AU" sz="800" dirty="0">
                <a:latin typeface="Calibri" pitchFamily="34" charset="0"/>
              </a:endParaRPr>
            </a:p>
          </p:txBody>
        </p:sp>
        <p:sp>
          <p:nvSpPr>
            <p:cNvPr id="20" name="TextBox 127"/>
            <p:cNvSpPr txBox="1">
              <a:spLocks noChangeArrowheads="1"/>
            </p:cNvSpPr>
            <p:nvPr/>
          </p:nvSpPr>
          <p:spPr bwMode="auto">
            <a:xfrm rot="16200000">
              <a:off x="270027" y="3855607"/>
              <a:ext cx="903734" cy="338554"/>
            </a:xfrm>
            <a:prstGeom prst="rect">
              <a:avLst/>
            </a:prstGeom>
            <a:noFill/>
            <a:ln w="9525">
              <a:noFill/>
              <a:miter lim="800000"/>
              <a:headEnd/>
              <a:tailEnd/>
            </a:ln>
          </p:spPr>
          <p:txBody>
            <a:bodyPr wrap="square">
              <a:spAutoFit/>
            </a:bodyPr>
            <a:lstStyle/>
            <a:p>
              <a:pPr algn="ctr"/>
              <a:r>
                <a:rPr lang="en-AU" sz="800" dirty="0" smtClean="0">
                  <a:latin typeface="Calibri" pitchFamily="34" charset="0"/>
                </a:rPr>
                <a:t>Controls </a:t>
              </a:r>
              <a:r>
                <a:rPr lang="en-AU" sz="800" u="sng" dirty="0" smtClean="0">
                  <a:latin typeface="Calibri" pitchFamily="34" charset="0"/>
                </a:rPr>
                <a:t>not</a:t>
              </a:r>
              <a:r>
                <a:rPr lang="en-AU" sz="800" dirty="0" smtClean="0">
                  <a:latin typeface="Calibri" pitchFamily="34" charset="0"/>
                </a:rPr>
                <a:t> </a:t>
              </a:r>
              <a:br>
                <a:rPr lang="en-AU" sz="800" dirty="0" smtClean="0">
                  <a:latin typeface="Calibri" pitchFamily="34" charset="0"/>
                </a:rPr>
              </a:br>
              <a:r>
                <a:rPr lang="en-AU" sz="800" dirty="0" smtClean="0">
                  <a:latin typeface="Calibri" pitchFamily="34" charset="0"/>
                </a:rPr>
                <a:t>in place</a:t>
              </a:r>
              <a:endParaRPr lang="en-AU" sz="800" dirty="0">
                <a:latin typeface="Calibri" pitchFamily="34" charset="0"/>
              </a:endParaRPr>
            </a:p>
          </p:txBody>
        </p:sp>
        <p:sp>
          <p:nvSpPr>
            <p:cNvPr id="21" name="TextBox 127"/>
            <p:cNvSpPr txBox="1">
              <a:spLocks noChangeArrowheads="1"/>
            </p:cNvSpPr>
            <p:nvPr/>
          </p:nvSpPr>
          <p:spPr bwMode="auto">
            <a:xfrm rot="16200000">
              <a:off x="271044" y="2954924"/>
              <a:ext cx="901700" cy="338554"/>
            </a:xfrm>
            <a:prstGeom prst="rect">
              <a:avLst/>
            </a:prstGeom>
            <a:noFill/>
            <a:ln w="9525">
              <a:noFill/>
              <a:miter lim="800000"/>
              <a:headEnd/>
              <a:tailEnd/>
            </a:ln>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AU" sz="800" dirty="0" smtClean="0">
                  <a:latin typeface="Calibri" pitchFamily="34" charset="0"/>
                </a:rPr>
                <a:t> Actively</a:t>
              </a:r>
              <a:br>
                <a:rPr lang="en-AU" sz="800" dirty="0" smtClean="0">
                  <a:latin typeface="Calibri" pitchFamily="34" charset="0"/>
                </a:rPr>
              </a:br>
              <a:r>
                <a:rPr lang="en-AU" sz="800" dirty="0" smtClean="0">
                  <a:latin typeface="Calibri" pitchFamily="34" charset="0"/>
                </a:rPr>
                <a:t>implementing</a:t>
              </a:r>
              <a:endParaRPr lang="en-AU" sz="800" dirty="0">
                <a:latin typeface="Calibri" pitchFamily="34" charset="0"/>
              </a:endParaRPr>
            </a:p>
          </p:txBody>
        </p:sp>
        <p:sp>
          <p:nvSpPr>
            <p:cNvPr id="22" name="TextBox 127"/>
            <p:cNvSpPr txBox="1">
              <a:spLocks noChangeArrowheads="1"/>
            </p:cNvSpPr>
            <p:nvPr/>
          </p:nvSpPr>
          <p:spPr bwMode="auto">
            <a:xfrm>
              <a:off x="2511463" y="874813"/>
              <a:ext cx="1728192" cy="307777"/>
            </a:xfrm>
            <a:prstGeom prst="rect">
              <a:avLst/>
            </a:prstGeom>
            <a:noFill/>
            <a:ln w="9525">
              <a:noFill/>
              <a:miter lim="800000"/>
              <a:headEnd/>
              <a:tailEnd/>
            </a:ln>
          </p:spPr>
          <p:txBody>
            <a:bodyPr wrap="square">
              <a:spAutoFit/>
            </a:bodyPr>
            <a:lstStyle/>
            <a:p>
              <a:pPr algn="r"/>
              <a:r>
                <a:rPr lang="en-US" sz="1400" b="1" dirty="0" smtClean="0">
                  <a:latin typeface="Calibri" pitchFamily="34" charset="0"/>
                </a:rPr>
                <a:t>Cyber Resilient</a:t>
              </a:r>
              <a:endParaRPr lang="en-AU" sz="1400" b="1" dirty="0">
                <a:latin typeface="Calibri" pitchFamily="34" charset="0"/>
              </a:endParaRPr>
            </a:p>
          </p:txBody>
        </p:sp>
        <p:sp>
          <p:nvSpPr>
            <p:cNvPr id="23" name="TextBox 127"/>
            <p:cNvSpPr txBox="1">
              <a:spLocks noChangeArrowheads="1"/>
            </p:cNvSpPr>
            <p:nvPr/>
          </p:nvSpPr>
          <p:spPr bwMode="auto">
            <a:xfrm>
              <a:off x="1042966" y="1105000"/>
              <a:ext cx="1479329" cy="276999"/>
            </a:xfrm>
            <a:prstGeom prst="rect">
              <a:avLst/>
            </a:prstGeom>
            <a:noFill/>
            <a:ln w="9525">
              <a:noFill/>
              <a:miter lim="800000"/>
              <a:headEnd/>
              <a:tailEnd/>
            </a:ln>
          </p:spPr>
          <p:txBody>
            <a:bodyPr vert="horz" wrap="square">
              <a:spAutoFit/>
            </a:bodyPr>
            <a:lstStyle/>
            <a:p>
              <a:r>
                <a:rPr lang="en-AU" sz="1200" b="1" dirty="0" smtClean="0">
                  <a:latin typeface="Calibri" pitchFamily="34" charset="0"/>
                </a:rPr>
                <a:t>Externally Resilient</a:t>
              </a:r>
              <a:endParaRPr lang="en-AU" sz="1100" dirty="0">
                <a:latin typeface="Calibri" pitchFamily="34" charset="0"/>
              </a:endParaRPr>
            </a:p>
          </p:txBody>
        </p:sp>
        <p:sp>
          <p:nvSpPr>
            <p:cNvPr id="24" name="TextBox 127"/>
            <p:cNvSpPr txBox="1">
              <a:spLocks noChangeArrowheads="1"/>
            </p:cNvSpPr>
            <p:nvPr/>
          </p:nvSpPr>
          <p:spPr bwMode="auto">
            <a:xfrm>
              <a:off x="2710870" y="4005065"/>
              <a:ext cx="1528785" cy="276999"/>
            </a:xfrm>
            <a:prstGeom prst="rect">
              <a:avLst/>
            </a:prstGeom>
            <a:noFill/>
            <a:ln w="9525">
              <a:noFill/>
              <a:miter lim="800000"/>
              <a:headEnd/>
              <a:tailEnd/>
            </a:ln>
          </p:spPr>
          <p:txBody>
            <a:bodyPr wrap="square">
              <a:spAutoFit/>
            </a:bodyPr>
            <a:lstStyle/>
            <a:p>
              <a:pPr algn="r"/>
              <a:r>
                <a:rPr lang="en-AU" sz="1200" b="1" dirty="0" smtClean="0">
                  <a:latin typeface="Calibri" pitchFamily="34" charset="0"/>
                </a:rPr>
                <a:t>Internally Resilient</a:t>
              </a:r>
            </a:p>
          </p:txBody>
        </p:sp>
        <p:sp>
          <p:nvSpPr>
            <p:cNvPr id="25" name="TextBox 127"/>
            <p:cNvSpPr txBox="1">
              <a:spLocks noChangeArrowheads="1"/>
            </p:cNvSpPr>
            <p:nvPr/>
          </p:nvSpPr>
          <p:spPr bwMode="auto">
            <a:xfrm>
              <a:off x="1042966" y="4005065"/>
              <a:ext cx="1734374" cy="276999"/>
            </a:xfrm>
            <a:prstGeom prst="rect">
              <a:avLst/>
            </a:prstGeom>
            <a:noFill/>
            <a:ln w="9525">
              <a:noFill/>
              <a:miter lim="800000"/>
              <a:headEnd/>
              <a:tailEnd/>
            </a:ln>
          </p:spPr>
          <p:txBody>
            <a:bodyPr wrap="square">
              <a:spAutoFit/>
            </a:bodyPr>
            <a:lstStyle/>
            <a:p>
              <a:r>
                <a:rPr lang="en-AU" sz="1200" b="1" dirty="0" smtClean="0">
                  <a:latin typeface="Calibri" pitchFamily="34" charset="0"/>
                </a:rPr>
                <a:t>Vulnerable</a:t>
              </a:r>
            </a:p>
          </p:txBody>
        </p:sp>
        <p:graphicFrame>
          <p:nvGraphicFramePr>
            <p:cNvPr id="26" name="Object 25"/>
            <p:cNvGraphicFramePr>
              <a:graphicFrameLocks noChangeAspect="1"/>
            </p:cNvGraphicFramePr>
            <p:nvPr>
              <p:extLst>
                <p:ext uri="{D42A27DB-BD31-4B8C-83A1-F6EECF244321}">
                  <p14:modId xmlns:p14="http://schemas.microsoft.com/office/powerpoint/2010/main" val="3334163255"/>
                </p:ext>
              </p:extLst>
            </p:nvPr>
          </p:nvGraphicFramePr>
          <p:xfrm>
            <a:off x="4237038" y="4510088"/>
            <a:ext cx="176212" cy="155575"/>
          </p:xfrm>
          <a:graphic>
            <a:graphicData uri="http://schemas.openxmlformats.org/presentationml/2006/ole">
              <mc:AlternateContent xmlns:mc="http://schemas.openxmlformats.org/markup-compatibility/2006">
                <mc:Choice xmlns:v="urn:schemas-microsoft-com:vml" Requires="v">
                  <p:oleObj spid="_x0000_s4178" name="Visio" r:id="rId4" imgW="3531988" imgH="3086370" progId="Visio.Drawing.11">
                    <p:embed/>
                  </p:oleObj>
                </mc:Choice>
                <mc:Fallback>
                  <p:oleObj name="Visio" r:id="rId4" imgW="3531988" imgH="3086370" progId="Visio.Drawing.11">
                    <p:embed/>
                    <p:pic>
                      <p:nvPicPr>
                        <p:cNvPr id="27" name="Object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37038" y="4510088"/>
                          <a:ext cx="176212"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3162791185"/>
                </p:ext>
              </p:extLst>
            </p:nvPr>
          </p:nvGraphicFramePr>
          <p:xfrm>
            <a:off x="911225" y="4510088"/>
            <a:ext cx="176213" cy="155575"/>
          </p:xfrm>
          <a:graphic>
            <a:graphicData uri="http://schemas.openxmlformats.org/presentationml/2006/ole">
              <mc:AlternateContent xmlns:mc="http://schemas.openxmlformats.org/markup-compatibility/2006">
                <mc:Choice xmlns:v="urn:schemas-microsoft-com:vml" Requires="v">
                  <p:oleObj spid="_x0000_s4179" name="Visio" r:id="rId6" imgW="3531988" imgH="3086370" progId="Visio.Drawing.11">
                    <p:embed/>
                  </p:oleObj>
                </mc:Choice>
                <mc:Fallback>
                  <p:oleObj name="Visio" r:id="rId6" imgW="3531988" imgH="3086370" progId="Visio.Drawing.11">
                    <p:embed/>
                    <p:pic>
                      <p:nvPicPr>
                        <p:cNvPr id="28" name="Object 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1225" y="4510088"/>
                          <a:ext cx="176213"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4264398569"/>
                </p:ext>
              </p:extLst>
            </p:nvPr>
          </p:nvGraphicFramePr>
          <p:xfrm>
            <a:off x="814388" y="4398963"/>
            <a:ext cx="153987" cy="153987"/>
          </p:xfrm>
          <a:graphic>
            <a:graphicData uri="http://schemas.openxmlformats.org/presentationml/2006/ole">
              <mc:AlternateContent xmlns:mc="http://schemas.openxmlformats.org/markup-compatibility/2006">
                <mc:Choice xmlns:v="urn:schemas-microsoft-com:vml" Requires="v">
                  <p:oleObj spid="_x0000_s4180" name="Visio" r:id="rId8" imgW="3086269" imgH="3086370" progId="Visio.Drawing.11">
                    <p:embed/>
                  </p:oleObj>
                </mc:Choice>
                <mc:Fallback>
                  <p:oleObj name="Visio" r:id="rId8" imgW="3086269" imgH="3086370" progId="Visio.Drawing.11">
                    <p:embed/>
                    <p:pic>
                      <p:nvPicPr>
                        <p:cNvPr id="29" name="Object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4388" y="4398963"/>
                          <a:ext cx="153987"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1796898980"/>
                </p:ext>
              </p:extLst>
            </p:nvPr>
          </p:nvGraphicFramePr>
          <p:xfrm>
            <a:off x="814388" y="3495675"/>
            <a:ext cx="155575" cy="153988"/>
          </p:xfrm>
          <a:graphic>
            <a:graphicData uri="http://schemas.openxmlformats.org/presentationml/2006/ole">
              <mc:AlternateContent xmlns:mc="http://schemas.openxmlformats.org/markup-compatibility/2006">
                <mc:Choice xmlns:v="urn:schemas-microsoft-com:vml" Requires="v">
                  <p:oleObj spid="_x0000_s4181" name="Visio" r:id="rId10" imgW="3086269" imgH="3086370" progId="Visio.Drawing.11">
                    <p:embed/>
                  </p:oleObj>
                </mc:Choice>
                <mc:Fallback>
                  <p:oleObj name="Visio" r:id="rId10" imgW="3086269" imgH="3086370" progId="Visio.Drawing.11">
                    <p:embed/>
                    <p:pic>
                      <p:nvPicPr>
                        <p:cNvPr id="30" name="Object 2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14388" y="3495675"/>
                          <a:ext cx="155575"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077516676"/>
                </p:ext>
              </p:extLst>
            </p:nvPr>
          </p:nvGraphicFramePr>
          <p:xfrm>
            <a:off x="814388" y="2595563"/>
            <a:ext cx="153987" cy="155575"/>
          </p:xfrm>
          <a:graphic>
            <a:graphicData uri="http://schemas.openxmlformats.org/presentationml/2006/ole">
              <mc:AlternateContent xmlns:mc="http://schemas.openxmlformats.org/markup-compatibility/2006">
                <mc:Choice xmlns:v="urn:schemas-microsoft-com:vml" Requires="v">
                  <p:oleObj spid="_x0000_s4182" name="Visio" r:id="rId12" imgW="3086269" imgH="3086370" progId="Visio.Drawing.11">
                    <p:embed/>
                  </p:oleObj>
                </mc:Choice>
                <mc:Fallback>
                  <p:oleObj name="Visio" r:id="rId12" imgW="3086269" imgH="3086370" progId="Visio.Drawing.11">
                    <p:embed/>
                    <p:pic>
                      <p:nvPicPr>
                        <p:cNvPr id="31" name="Object 3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4388" y="2595563"/>
                          <a:ext cx="153987" cy="15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701391841"/>
                </p:ext>
              </p:extLst>
            </p:nvPr>
          </p:nvGraphicFramePr>
          <p:xfrm>
            <a:off x="814388" y="1695450"/>
            <a:ext cx="153987" cy="153988"/>
          </p:xfrm>
          <a:graphic>
            <a:graphicData uri="http://schemas.openxmlformats.org/presentationml/2006/ole">
              <mc:AlternateContent xmlns:mc="http://schemas.openxmlformats.org/markup-compatibility/2006">
                <mc:Choice xmlns:v="urn:schemas-microsoft-com:vml" Requires="v">
                  <p:oleObj spid="_x0000_s4183" name="Visio" r:id="rId14" imgW="3086269" imgH="3086370" progId="Visio.Drawing.11">
                    <p:embed/>
                  </p:oleObj>
                </mc:Choice>
                <mc:Fallback>
                  <p:oleObj name="Visio" r:id="rId14" imgW="3086269" imgH="3086370" progId="Visio.Drawing.11">
                    <p:embed/>
                    <p:pic>
                      <p:nvPicPr>
                        <p:cNvPr id="32" name="Object 3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14388" y="1695450"/>
                          <a:ext cx="153987"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2" name="Object 31"/>
            <p:cNvGraphicFramePr>
              <a:graphicFrameLocks noChangeAspect="1"/>
            </p:cNvGraphicFramePr>
            <p:nvPr>
              <p:extLst>
                <p:ext uri="{D42A27DB-BD31-4B8C-83A1-F6EECF244321}">
                  <p14:modId xmlns:p14="http://schemas.microsoft.com/office/powerpoint/2010/main" val="427515360"/>
                </p:ext>
              </p:extLst>
            </p:nvPr>
          </p:nvGraphicFramePr>
          <p:xfrm>
            <a:off x="814388" y="795338"/>
            <a:ext cx="153987" cy="153987"/>
          </p:xfrm>
          <a:graphic>
            <a:graphicData uri="http://schemas.openxmlformats.org/presentationml/2006/ole">
              <mc:AlternateContent xmlns:mc="http://schemas.openxmlformats.org/markup-compatibility/2006">
                <mc:Choice xmlns:v="urn:schemas-microsoft-com:vml" Requires="v">
                  <p:oleObj spid="_x0000_s4184" name="Visio" r:id="rId16" imgW="3086269" imgH="3086370" progId="Visio.Drawing.11">
                    <p:embed/>
                  </p:oleObj>
                </mc:Choice>
                <mc:Fallback>
                  <p:oleObj name="Visio" r:id="rId16" imgW="3086269" imgH="3086370" progId="Visio.Drawing.11">
                    <p:embed/>
                    <p:pic>
                      <p:nvPicPr>
                        <p:cNvPr id="33" name="Object 3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14388" y="795338"/>
                          <a:ext cx="153987"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3" name="Picture 504"/>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636000" y="1209600"/>
              <a:ext cx="247528"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504"/>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081600" y="1627200"/>
              <a:ext cx="247528"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5" name="Picture 505"/>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081600" y="1878603"/>
              <a:ext cx="247528"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36" name="Object 35"/>
            <p:cNvGraphicFramePr>
              <a:graphicFrameLocks noChangeAspect="1"/>
            </p:cNvGraphicFramePr>
            <p:nvPr>
              <p:extLst>
                <p:ext uri="{D42A27DB-BD31-4B8C-83A1-F6EECF244321}">
                  <p14:modId xmlns:p14="http://schemas.microsoft.com/office/powerpoint/2010/main" val="293698154"/>
                </p:ext>
              </p:extLst>
            </p:nvPr>
          </p:nvGraphicFramePr>
          <p:xfrm>
            <a:off x="2574000" y="4510800"/>
            <a:ext cx="176599" cy="154319"/>
          </p:xfrm>
          <a:graphic>
            <a:graphicData uri="http://schemas.openxmlformats.org/presentationml/2006/ole">
              <mc:AlternateContent xmlns:mc="http://schemas.openxmlformats.org/markup-compatibility/2006">
                <mc:Choice xmlns:v="urn:schemas-microsoft-com:vml" Requires="v">
                  <p:oleObj spid="_x0000_s4185" name="Visio" r:id="rId20" imgW="3531988" imgH="3086370" progId="Visio.Drawing.11">
                    <p:embed/>
                  </p:oleObj>
                </mc:Choice>
                <mc:Fallback>
                  <p:oleObj name="Visio" r:id="rId20" imgW="3531988" imgH="3086370" progId="Visio.Drawing.11">
                    <p:embed/>
                    <p:pic>
                      <p:nvPicPr>
                        <p:cNvPr id="37" name="Object 36"/>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574000" y="4510800"/>
                          <a:ext cx="176599" cy="15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7" name="Picture 505"/>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2668288" y="1878603"/>
              <a:ext cx="247528"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505"/>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1980372" y="3009882"/>
              <a:ext cx="247528"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Picture 505"/>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347864" y="2121621"/>
              <a:ext cx="247528"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504"/>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755434" y="1627200"/>
              <a:ext cx="247528"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 name="Picture 505"/>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316360" y="1878603"/>
              <a:ext cx="247528"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2" name="Picture 505"/>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100336" y="2121621"/>
              <a:ext cx="247528"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505"/>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652664" y="2121621"/>
              <a:ext cx="247528"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 name="Picture 505"/>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2803309" y="2409633"/>
              <a:ext cx="247528"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505"/>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405136" y="2657283"/>
              <a:ext cx="247528"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505"/>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3157608" y="3350210"/>
              <a:ext cx="247528"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 name="Picture 504"/>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471628" y="1396517"/>
              <a:ext cx="247528"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569235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1367927"/>
            <a:ext cx="6048672" cy="43606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 Placeholder 3"/>
          <p:cNvSpPr txBox="1">
            <a:spLocks/>
          </p:cNvSpPr>
          <p:nvPr/>
        </p:nvSpPr>
        <p:spPr>
          <a:xfrm>
            <a:off x="1689819" y="5691166"/>
            <a:ext cx="5978525" cy="509934"/>
          </a:xfrm>
          <a:prstGeom prst="rect">
            <a:avLst/>
          </a:prstGeom>
        </p:spPr>
        <p:txBody>
          <a:bodyPr/>
          <a:lstStyle>
            <a:lvl1pPr marL="342900" indent="-342900" algn="l" rtl="0" eaLnBrk="1" fontAlgn="base" hangingPunct="1">
              <a:spcBef>
                <a:spcPct val="40000"/>
              </a:spcBef>
              <a:spcAft>
                <a:spcPct val="40000"/>
              </a:spcAft>
              <a:buChar char="•"/>
              <a:defRPr sz="3200">
                <a:solidFill>
                  <a:schemeClr val="tx1"/>
                </a:solidFill>
                <a:latin typeface="+mn-lt"/>
                <a:ea typeface="+mn-ea"/>
                <a:cs typeface="+mn-cs"/>
              </a:defRPr>
            </a:lvl1pPr>
            <a:lvl2pPr marL="742950" indent="-285750" algn="l" rtl="0" eaLnBrk="1" fontAlgn="base" hangingPunct="1">
              <a:spcBef>
                <a:spcPct val="40000"/>
              </a:spcBef>
              <a:spcAft>
                <a:spcPct val="40000"/>
              </a:spcAft>
              <a:buChar char="–"/>
              <a:defRPr sz="2800">
                <a:solidFill>
                  <a:schemeClr val="tx1"/>
                </a:solidFill>
                <a:latin typeface="+mn-lt"/>
              </a:defRPr>
            </a:lvl2pPr>
            <a:lvl3pPr marL="1143000" indent="-228600" algn="l" rtl="0" eaLnBrk="1" fontAlgn="base" hangingPunct="1">
              <a:spcBef>
                <a:spcPct val="40000"/>
              </a:spcBef>
              <a:spcAft>
                <a:spcPct val="40000"/>
              </a:spcAft>
              <a:buChar char="•"/>
              <a:defRPr sz="2400">
                <a:solidFill>
                  <a:schemeClr val="tx1"/>
                </a:solidFill>
                <a:latin typeface="+mn-lt"/>
              </a:defRPr>
            </a:lvl3pPr>
            <a:lvl4pPr marL="1600200" indent="-228600" algn="l" rtl="0" eaLnBrk="1" fontAlgn="base" hangingPunct="1">
              <a:spcBef>
                <a:spcPct val="40000"/>
              </a:spcBef>
              <a:spcAft>
                <a:spcPct val="40000"/>
              </a:spcAft>
              <a:buChar char="–"/>
              <a:defRPr sz="2000">
                <a:solidFill>
                  <a:schemeClr val="tx1"/>
                </a:solidFill>
                <a:latin typeface="+mn-lt"/>
              </a:defRPr>
            </a:lvl4pPr>
            <a:lvl5pPr marL="2057400" indent="-228600" algn="l" rtl="0" eaLnBrk="1" fontAlgn="base" hangingPunct="1">
              <a:spcBef>
                <a:spcPct val="40000"/>
              </a:spcBef>
              <a:spcAft>
                <a:spcPct val="40000"/>
              </a:spcAft>
              <a:buChar char="»"/>
              <a:defRPr sz="2000">
                <a:solidFill>
                  <a:schemeClr val="tx1"/>
                </a:solidFill>
                <a:latin typeface="+mn-lt"/>
              </a:defRPr>
            </a:lvl5pPr>
            <a:lvl6pPr marL="2514600" indent="-228600" algn="l" rtl="0" eaLnBrk="1" fontAlgn="base" hangingPunct="1">
              <a:spcBef>
                <a:spcPct val="40000"/>
              </a:spcBef>
              <a:spcAft>
                <a:spcPct val="40000"/>
              </a:spcAft>
              <a:buChar char="»"/>
              <a:defRPr sz="2000">
                <a:solidFill>
                  <a:schemeClr val="tx1"/>
                </a:solidFill>
                <a:latin typeface="+mn-lt"/>
              </a:defRPr>
            </a:lvl6pPr>
            <a:lvl7pPr marL="2971800" indent="-228600" algn="l" rtl="0" eaLnBrk="1" fontAlgn="base" hangingPunct="1">
              <a:spcBef>
                <a:spcPct val="40000"/>
              </a:spcBef>
              <a:spcAft>
                <a:spcPct val="40000"/>
              </a:spcAft>
              <a:buChar char="»"/>
              <a:defRPr sz="2000">
                <a:solidFill>
                  <a:schemeClr val="tx1"/>
                </a:solidFill>
                <a:latin typeface="+mn-lt"/>
              </a:defRPr>
            </a:lvl7pPr>
            <a:lvl8pPr marL="3429000" indent="-228600" algn="l" rtl="0" eaLnBrk="1" fontAlgn="base" hangingPunct="1">
              <a:spcBef>
                <a:spcPct val="40000"/>
              </a:spcBef>
              <a:spcAft>
                <a:spcPct val="40000"/>
              </a:spcAft>
              <a:buChar char="»"/>
              <a:defRPr sz="2000">
                <a:solidFill>
                  <a:schemeClr val="tx1"/>
                </a:solidFill>
                <a:latin typeface="+mn-lt"/>
              </a:defRPr>
            </a:lvl8pPr>
            <a:lvl9pPr marL="3886200" indent="-228600" algn="l" rtl="0" eaLnBrk="1" fontAlgn="base" hangingPunct="1">
              <a:spcBef>
                <a:spcPct val="40000"/>
              </a:spcBef>
              <a:spcAft>
                <a:spcPct val="40000"/>
              </a:spcAft>
              <a:buChar char="»"/>
              <a:defRPr sz="2000">
                <a:solidFill>
                  <a:schemeClr val="tx1"/>
                </a:solidFill>
                <a:latin typeface="+mn-lt"/>
              </a:defRPr>
            </a:lvl9pPr>
          </a:lstStyle>
          <a:p>
            <a:pPr marL="0" indent="0">
              <a:buNone/>
            </a:pPr>
            <a:r>
              <a:rPr lang="en-AU" sz="1600" kern="0" dirty="0" smtClean="0"/>
              <a:t>In 2014 and 2015, cyber security controls had the </a:t>
            </a:r>
            <a:r>
              <a:rPr lang="en-AU" sz="1600" b="1" kern="0" dirty="0" smtClean="0"/>
              <a:t>highest</a:t>
            </a:r>
            <a:r>
              <a:rPr lang="en-AU" sz="1600" kern="0" dirty="0" smtClean="0"/>
              <a:t> incidents of </a:t>
            </a:r>
            <a:r>
              <a:rPr lang="en-AU" sz="1600" b="1" kern="0" dirty="0" smtClean="0"/>
              <a:t>non-compliance </a:t>
            </a:r>
            <a:r>
              <a:rPr lang="en-AU" sz="1600" kern="0" dirty="0" smtClean="0"/>
              <a:t>among </a:t>
            </a:r>
            <a:r>
              <a:rPr lang="en-AU" sz="1600" kern="0" dirty="0"/>
              <a:t>all PSPF requirements</a:t>
            </a:r>
          </a:p>
        </p:txBody>
      </p:sp>
      <p:sp>
        <p:nvSpPr>
          <p:cNvPr id="4" name="Title 1"/>
          <p:cNvSpPr txBox="1">
            <a:spLocks/>
          </p:cNvSpPr>
          <p:nvPr/>
        </p:nvSpPr>
        <p:spPr>
          <a:xfrm>
            <a:off x="827584" y="413792"/>
            <a:ext cx="7200900"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AU" kern="0" dirty="0" smtClean="0"/>
              <a:t>Entity self-assessment</a:t>
            </a:r>
            <a:endParaRPr lang="en-AU" kern="0" dirty="0"/>
          </a:p>
        </p:txBody>
      </p:sp>
    </p:spTree>
    <p:extLst>
      <p:ext uri="{BB962C8B-B14F-4D97-AF65-F5344CB8AC3E}">
        <p14:creationId xmlns:p14="http://schemas.microsoft.com/office/powerpoint/2010/main" val="3027136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1362561088"/>
              </p:ext>
            </p:extLst>
          </p:nvPr>
        </p:nvGraphicFramePr>
        <p:xfrm>
          <a:off x="1656000" y="2116350"/>
          <a:ext cx="5832000" cy="2625300"/>
        </p:xfrm>
        <a:graphic>
          <a:graphicData uri="http://schemas.openxmlformats.org/drawingml/2006/chart">
            <c:chart xmlns:c="http://schemas.openxmlformats.org/drawingml/2006/chart" xmlns:r="http://schemas.openxmlformats.org/officeDocument/2006/relationships" r:id="rId2"/>
          </a:graphicData>
        </a:graphic>
      </p:graphicFrame>
      <p:sp>
        <p:nvSpPr>
          <p:cNvPr id="12" name="Title 11"/>
          <p:cNvSpPr>
            <a:spLocks noGrp="1"/>
          </p:cNvSpPr>
          <p:nvPr>
            <p:ph type="title"/>
          </p:nvPr>
        </p:nvSpPr>
        <p:spPr/>
        <p:txBody>
          <a:bodyPr/>
          <a:lstStyle/>
          <a:p>
            <a:r>
              <a:rPr lang="en-AU" dirty="0" smtClean="0"/>
              <a:t>Entity self-assessment</a:t>
            </a:r>
            <a:endParaRPr lang="en-AU" dirty="0"/>
          </a:p>
        </p:txBody>
      </p:sp>
      <p:sp>
        <p:nvSpPr>
          <p:cNvPr id="13" name="Text Placeholder 3"/>
          <p:cNvSpPr txBox="1">
            <a:spLocks/>
          </p:cNvSpPr>
          <p:nvPr/>
        </p:nvSpPr>
        <p:spPr>
          <a:xfrm>
            <a:off x="1656000" y="5440362"/>
            <a:ext cx="5978525" cy="509934"/>
          </a:xfrm>
          <a:prstGeom prst="rect">
            <a:avLst/>
          </a:prstGeom>
        </p:spPr>
        <p:txBody>
          <a:bodyPr/>
          <a:lstStyle>
            <a:lvl1pPr marL="342900" indent="-342900" algn="l" rtl="0" eaLnBrk="1" fontAlgn="base" hangingPunct="1">
              <a:spcBef>
                <a:spcPct val="40000"/>
              </a:spcBef>
              <a:spcAft>
                <a:spcPct val="40000"/>
              </a:spcAft>
              <a:buChar char="•"/>
              <a:defRPr sz="3200">
                <a:solidFill>
                  <a:schemeClr val="tx1"/>
                </a:solidFill>
                <a:latin typeface="+mn-lt"/>
                <a:ea typeface="+mn-ea"/>
                <a:cs typeface="+mn-cs"/>
              </a:defRPr>
            </a:lvl1pPr>
            <a:lvl2pPr marL="742950" indent="-285750" algn="l" rtl="0" eaLnBrk="1" fontAlgn="base" hangingPunct="1">
              <a:spcBef>
                <a:spcPct val="40000"/>
              </a:spcBef>
              <a:spcAft>
                <a:spcPct val="40000"/>
              </a:spcAft>
              <a:buChar char="–"/>
              <a:defRPr sz="2800">
                <a:solidFill>
                  <a:schemeClr val="tx1"/>
                </a:solidFill>
                <a:latin typeface="+mn-lt"/>
              </a:defRPr>
            </a:lvl2pPr>
            <a:lvl3pPr marL="1143000" indent="-228600" algn="l" rtl="0" eaLnBrk="1" fontAlgn="base" hangingPunct="1">
              <a:spcBef>
                <a:spcPct val="40000"/>
              </a:spcBef>
              <a:spcAft>
                <a:spcPct val="40000"/>
              </a:spcAft>
              <a:buChar char="•"/>
              <a:defRPr sz="2400">
                <a:solidFill>
                  <a:schemeClr val="tx1"/>
                </a:solidFill>
                <a:latin typeface="+mn-lt"/>
              </a:defRPr>
            </a:lvl3pPr>
            <a:lvl4pPr marL="1600200" indent="-228600" algn="l" rtl="0" eaLnBrk="1" fontAlgn="base" hangingPunct="1">
              <a:spcBef>
                <a:spcPct val="40000"/>
              </a:spcBef>
              <a:spcAft>
                <a:spcPct val="40000"/>
              </a:spcAft>
              <a:buChar char="–"/>
              <a:defRPr sz="2000">
                <a:solidFill>
                  <a:schemeClr val="tx1"/>
                </a:solidFill>
                <a:latin typeface="+mn-lt"/>
              </a:defRPr>
            </a:lvl4pPr>
            <a:lvl5pPr marL="2057400" indent="-228600" algn="l" rtl="0" eaLnBrk="1" fontAlgn="base" hangingPunct="1">
              <a:spcBef>
                <a:spcPct val="40000"/>
              </a:spcBef>
              <a:spcAft>
                <a:spcPct val="40000"/>
              </a:spcAft>
              <a:buChar char="»"/>
              <a:defRPr sz="2000">
                <a:solidFill>
                  <a:schemeClr val="tx1"/>
                </a:solidFill>
                <a:latin typeface="+mn-lt"/>
              </a:defRPr>
            </a:lvl5pPr>
            <a:lvl6pPr marL="2514600" indent="-228600" algn="l" rtl="0" eaLnBrk="1" fontAlgn="base" hangingPunct="1">
              <a:spcBef>
                <a:spcPct val="40000"/>
              </a:spcBef>
              <a:spcAft>
                <a:spcPct val="40000"/>
              </a:spcAft>
              <a:buChar char="»"/>
              <a:defRPr sz="2000">
                <a:solidFill>
                  <a:schemeClr val="tx1"/>
                </a:solidFill>
                <a:latin typeface="+mn-lt"/>
              </a:defRPr>
            </a:lvl6pPr>
            <a:lvl7pPr marL="2971800" indent="-228600" algn="l" rtl="0" eaLnBrk="1" fontAlgn="base" hangingPunct="1">
              <a:spcBef>
                <a:spcPct val="40000"/>
              </a:spcBef>
              <a:spcAft>
                <a:spcPct val="40000"/>
              </a:spcAft>
              <a:buChar char="»"/>
              <a:defRPr sz="2000">
                <a:solidFill>
                  <a:schemeClr val="tx1"/>
                </a:solidFill>
                <a:latin typeface="+mn-lt"/>
              </a:defRPr>
            </a:lvl7pPr>
            <a:lvl8pPr marL="3429000" indent="-228600" algn="l" rtl="0" eaLnBrk="1" fontAlgn="base" hangingPunct="1">
              <a:spcBef>
                <a:spcPct val="40000"/>
              </a:spcBef>
              <a:spcAft>
                <a:spcPct val="40000"/>
              </a:spcAft>
              <a:buChar char="»"/>
              <a:defRPr sz="2000">
                <a:solidFill>
                  <a:schemeClr val="tx1"/>
                </a:solidFill>
                <a:latin typeface="+mn-lt"/>
              </a:defRPr>
            </a:lvl8pPr>
            <a:lvl9pPr marL="3886200" indent="-228600" algn="l" rtl="0" eaLnBrk="1" fontAlgn="base" hangingPunct="1">
              <a:spcBef>
                <a:spcPct val="40000"/>
              </a:spcBef>
              <a:spcAft>
                <a:spcPct val="40000"/>
              </a:spcAft>
              <a:buChar char="»"/>
              <a:defRPr sz="2000">
                <a:solidFill>
                  <a:schemeClr val="tx1"/>
                </a:solidFill>
                <a:latin typeface="+mn-lt"/>
              </a:defRPr>
            </a:lvl9pPr>
          </a:lstStyle>
          <a:p>
            <a:pPr marL="0" indent="0">
              <a:buNone/>
            </a:pPr>
            <a:r>
              <a:rPr lang="en-AU" sz="1600" kern="0" dirty="0" smtClean="0"/>
              <a:t>In 2017, cyber security controls continued to have the </a:t>
            </a:r>
            <a:r>
              <a:rPr lang="en-AU" sz="1600" b="1" kern="0" dirty="0" smtClean="0"/>
              <a:t>lowest</a:t>
            </a:r>
            <a:r>
              <a:rPr lang="en-AU" sz="1600" kern="0" dirty="0" smtClean="0"/>
              <a:t> levels of </a:t>
            </a:r>
            <a:r>
              <a:rPr lang="en-AU" sz="1600" b="1" kern="0" dirty="0"/>
              <a:t>c</a:t>
            </a:r>
            <a:r>
              <a:rPr lang="en-AU" sz="1600" b="1" kern="0" dirty="0" smtClean="0"/>
              <a:t>ompliance</a:t>
            </a:r>
            <a:endParaRPr lang="en-AU" sz="1600" kern="0" dirty="0"/>
          </a:p>
        </p:txBody>
      </p:sp>
    </p:spTree>
    <p:extLst>
      <p:ext uri="{BB962C8B-B14F-4D97-AF65-F5344CB8AC3E}">
        <p14:creationId xmlns:p14="http://schemas.microsoft.com/office/powerpoint/2010/main" val="3961933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444" y="274638"/>
            <a:ext cx="7560940" cy="1143000"/>
          </a:xfrm>
        </p:spPr>
        <p:txBody>
          <a:bodyPr/>
          <a:lstStyle/>
          <a:p>
            <a:r>
              <a:rPr lang="en-AU" sz="4000" dirty="0" smtClean="0"/>
              <a:t>ANAO vs entity self-assessment</a:t>
            </a:r>
            <a:endParaRPr lang="en-AU" sz="4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23499865"/>
              </p:ext>
            </p:extLst>
          </p:nvPr>
        </p:nvGraphicFramePr>
        <p:xfrm>
          <a:off x="457200" y="1600200"/>
          <a:ext cx="8229600" cy="45656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69787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59407" y="188913"/>
            <a:ext cx="8633073" cy="954107"/>
          </a:xfrm>
          <a:prstGeom prst="rect">
            <a:avLst/>
          </a:prstGeom>
          <a:noFill/>
        </p:spPr>
        <p:txBody>
          <a:bodyPr wrap="square">
            <a:spAutoFit/>
          </a:bodyPr>
          <a:lstStyle/>
          <a:p>
            <a:r>
              <a:rPr lang="en-AU" sz="2800" b="1" dirty="0">
                <a:latin typeface="Calibri" pitchFamily="34" charset="0"/>
              </a:rPr>
              <a:t>The Joint Committee of Public Accounts and </a:t>
            </a:r>
            <a:r>
              <a:rPr lang="en-AU" sz="2800" b="1" dirty="0" smtClean="0">
                <a:latin typeface="Calibri" pitchFamily="34" charset="0"/>
              </a:rPr>
              <a:t>Audit response to these audits</a:t>
            </a:r>
            <a:endParaRPr lang="en-AU" sz="2800" b="1" dirty="0">
              <a:latin typeface="Calibri" pitchFamily="34" charset="0"/>
            </a:endParaRPr>
          </a:p>
        </p:txBody>
      </p:sp>
      <p:sp>
        <p:nvSpPr>
          <p:cNvPr id="11" name="TextBox 10"/>
          <p:cNvSpPr txBox="1"/>
          <p:nvPr/>
        </p:nvSpPr>
        <p:spPr>
          <a:xfrm>
            <a:off x="259407" y="1484785"/>
            <a:ext cx="8437610" cy="3785652"/>
          </a:xfrm>
          <a:prstGeom prst="rect">
            <a:avLst/>
          </a:prstGeom>
          <a:solidFill>
            <a:schemeClr val="bg1"/>
          </a:solidFill>
        </p:spPr>
        <p:txBody>
          <a:bodyPr wrap="square">
            <a:spAutoFit/>
          </a:bodyPr>
          <a:lstStyle/>
          <a:p>
            <a:pPr marL="285750" indent="-285750">
              <a:buFont typeface="Arial" panose="020B0604020202020204" pitchFamily="34" charset="0"/>
              <a:buChar char="•"/>
            </a:pPr>
            <a:r>
              <a:rPr lang="en-AU" sz="2400" dirty="0" smtClean="0"/>
              <a:t>In March </a:t>
            </a:r>
            <a:r>
              <a:rPr lang="en-AU" sz="2400" dirty="0"/>
              <a:t>2015, the </a:t>
            </a:r>
            <a:r>
              <a:rPr lang="en-AU" sz="2400" dirty="0" smtClean="0"/>
              <a:t>Committee recommended </a:t>
            </a:r>
            <a:r>
              <a:rPr lang="en-AU" sz="2400" dirty="0"/>
              <a:t>that the</a:t>
            </a:r>
            <a:r>
              <a:rPr lang="en-AU" sz="2400" b="1" dirty="0"/>
              <a:t> </a:t>
            </a:r>
            <a:r>
              <a:rPr lang="en-AU" sz="2400" b="1" dirty="0" smtClean="0"/>
              <a:t/>
            </a:r>
            <a:br>
              <a:rPr lang="en-AU" sz="2400" b="1" dirty="0" smtClean="0"/>
            </a:br>
            <a:r>
              <a:rPr lang="en-AU" sz="2400" b="1" dirty="0" smtClean="0"/>
              <a:t>ANAO consider </a:t>
            </a:r>
            <a:r>
              <a:rPr lang="en-AU" sz="2400" b="1" dirty="0"/>
              <a:t>including regular audits</a:t>
            </a:r>
            <a:r>
              <a:rPr lang="en-AU" sz="2400" dirty="0"/>
              <a:t>, in its schedule of performance audits, of Commonwealth </a:t>
            </a:r>
            <a:r>
              <a:rPr lang="en-AU" sz="2400" dirty="0" smtClean="0"/>
              <a:t>entities’ </a:t>
            </a:r>
            <a:r>
              <a:rPr lang="en-AU" sz="2400" dirty="0"/>
              <a:t>compliance with the top four mitigation strategies </a:t>
            </a:r>
            <a:r>
              <a:rPr lang="en-AU" sz="2400" dirty="0" smtClean="0"/>
              <a:t>as </a:t>
            </a:r>
            <a:r>
              <a:rPr lang="en-AU" sz="2400" dirty="0"/>
              <a:t>well as Commonwealth </a:t>
            </a:r>
            <a:r>
              <a:rPr lang="en-AU" sz="2400" dirty="0" smtClean="0"/>
              <a:t>entities’ </a:t>
            </a:r>
            <a:r>
              <a:rPr lang="en-AU" sz="2400" dirty="0"/>
              <a:t>overall security posture</a:t>
            </a:r>
            <a:r>
              <a:rPr lang="en-AU" sz="2400" dirty="0" smtClean="0"/>
              <a:t>. </a:t>
            </a:r>
          </a:p>
          <a:p>
            <a:pPr marL="285750" indent="-285750">
              <a:buFont typeface="Arial" panose="020B0604020202020204" pitchFamily="34" charset="0"/>
              <a:buChar char="•"/>
            </a:pPr>
            <a:endParaRPr lang="en-AU" sz="2400" dirty="0"/>
          </a:p>
          <a:p>
            <a:pPr marL="285750" indent="-285750">
              <a:buFont typeface="Arial" panose="020B0604020202020204" pitchFamily="34" charset="0"/>
              <a:buChar char="•"/>
            </a:pPr>
            <a:r>
              <a:rPr lang="en-AU" sz="2400" dirty="0"/>
              <a:t>In March 2017, t</a:t>
            </a:r>
            <a:r>
              <a:rPr lang="en-AU" sz="2400" dirty="0" smtClean="0"/>
              <a:t>he Committee recommended </a:t>
            </a:r>
            <a:r>
              <a:rPr lang="en-AU" sz="2400" dirty="0"/>
              <a:t>that in future audits on cybersecurity compliance, the </a:t>
            </a:r>
            <a:r>
              <a:rPr lang="en-AU" sz="2400" b="1" dirty="0"/>
              <a:t>ANAO outline the behaviours and practices</a:t>
            </a:r>
            <a:r>
              <a:rPr lang="en-AU" sz="2400" dirty="0"/>
              <a:t> it would expect in a cyber resilient entity, </a:t>
            </a:r>
            <a:r>
              <a:rPr lang="en-AU" sz="2400" b="1" dirty="0"/>
              <a:t>and assess against these</a:t>
            </a:r>
            <a:r>
              <a:rPr lang="en-AU" sz="2400" dirty="0"/>
              <a:t>.</a:t>
            </a:r>
          </a:p>
        </p:txBody>
      </p:sp>
    </p:spTree>
    <p:extLst>
      <p:ext uri="{BB962C8B-B14F-4D97-AF65-F5344CB8AC3E}">
        <p14:creationId xmlns:p14="http://schemas.microsoft.com/office/powerpoint/2010/main" val="2770152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Culture - approach</a:t>
            </a:r>
            <a:endParaRPr lang="en-AU" dirty="0"/>
          </a:p>
        </p:txBody>
      </p:sp>
      <p:sp>
        <p:nvSpPr>
          <p:cNvPr id="3" name="Content Placeholder 2"/>
          <p:cNvSpPr>
            <a:spLocks noGrp="1"/>
          </p:cNvSpPr>
          <p:nvPr>
            <p:ph idx="1"/>
          </p:nvPr>
        </p:nvSpPr>
        <p:spPr>
          <a:xfrm>
            <a:off x="457200" y="1484784"/>
            <a:ext cx="8229600" cy="4565650"/>
          </a:xfrm>
        </p:spPr>
        <p:txBody>
          <a:bodyPr/>
          <a:lstStyle/>
          <a:p>
            <a:r>
              <a:rPr lang="en-AU" dirty="0" smtClean="0"/>
              <a:t>Focus on behaviours and practices that provide an indicator of culture</a:t>
            </a:r>
          </a:p>
          <a:p>
            <a:r>
              <a:rPr lang="en-AU" dirty="0" smtClean="0"/>
              <a:t>Identify what compliant entities have in common</a:t>
            </a:r>
          </a:p>
          <a:p>
            <a:r>
              <a:rPr lang="en-AU" dirty="0" smtClean="0"/>
              <a:t>Identify related characteristics of less mature entities</a:t>
            </a:r>
          </a:p>
          <a:p>
            <a:r>
              <a:rPr lang="en-AU" dirty="0" smtClean="0"/>
              <a:t>Draw on findings from related audits</a:t>
            </a:r>
            <a:endParaRPr lang="en-AU" dirty="0"/>
          </a:p>
        </p:txBody>
      </p:sp>
    </p:spTree>
    <p:extLst>
      <p:ext uri="{BB962C8B-B14F-4D97-AF65-F5344CB8AC3E}">
        <p14:creationId xmlns:p14="http://schemas.microsoft.com/office/powerpoint/2010/main" val="7967740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7488932" cy="1143000"/>
          </a:xfrm>
        </p:spPr>
        <p:txBody>
          <a:bodyPr/>
          <a:lstStyle/>
          <a:p>
            <a:r>
              <a:rPr lang="en-AU" sz="3200" dirty="0" smtClean="0"/>
              <a:t>What </a:t>
            </a:r>
            <a:r>
              <a:rPr lang="en-AU" sz="3200" dirty="0"/>
              <a:t>compliant entities </a:t>
            </a:r>
            <a:r>
              <a:rPr lang="en-AU" sz="3200" dirty="0" smtClean="0"/>
              <a:t>had </a:t>
            </a:r>
            <a:r>
              <a:rPr lang="en-AU" sz="3200" dirty="0"/>
              <a:t>in common</a:t>
            </a:r>
          </a:p>
        </p:txBody>
      </p:sp>
      <p:sp>
        <p:nvSpPr>
          <p:cNvPr id="3" name="Content Placeholder 2"/>
          <p:cNvSpPr>
            <a:spLocks noGrp="1"/>
          </p:cNvSpPr>
          <p:nvPr>
            <p:ph idx="1"/>
          </p:nvPr>
        </p:nvSpPr>
        <p:spPr>
          <a:xfrm>
            <a:off x="518864" y="1600200"/>
            <a:ext cx="8229600" cy="4565650"/>
          </a:xfrm>
        </p:spPr>
        <p:txBody>
          <a:bodyPr/>
          <a:lstStyle/>
          <a:p>
            <a:r>
              <a:rPr lang="en-AU" sz="2400" dirty="0" smtClean="0"/>
              <a:t>Established an </a:t>
            </a:r>
            <a:r>
              <a:rPr lang="en-AU" sz="2400" b="1" dirty="0" smtClean="0"/>
              <a:t>ICT governance</a:t>
            </a:r>
            <a:r>
              <a:rPr lang="en-AU" sz="2400" dirty="0" smtClean="0"/>
              <a:t> framework that incorporates cyber security</a:t>
            </a:r>
            <a:endParaRPr lang="en-AU" sz="2400" dirty="0"/>
          </a:p>
          <a:p>
            <a:r>
              <a:rPr lang="en-AU" sz="2400" dirty="0" smtClean="0"/>
              <a:t>Have a</a:t>
            </a:r>
            <a:r>
              <a:rPr lang="en-AU" sz="2400" b="1" dirty="0" smtClean="0"/>
              <a:t> risk based </a:t>
            </a:r>
            <a:r>
              <a:rPr lang="en-AU" sz="2400" dirty="0" smtClean="0"/>
              <a:t>approach to manage </a:t>
            </a:r>
            <a:r>
              <a:rPr lang="en-AU" sz="2400" dirty="0"/>
              <a:t>cyber security investment </a:t>
            </a:r>
          </a:p>
          <a:p>
            <a:r>
              <a:rPr lang="en-AU" sz="2400" dirty="0" smtClean="0"/>
              <a:t>Clearly defined management </a:t>
            </a:r>
            <a:r>
              <a:rPr lang="en-AU" sz="2400" b="1" dirty="0" smtClean="0"/>
              <a:t>roles and responsibilities </a:t>
            </a:r>
            <a:r>
              <a:rPr lang="en-AU" sz="2400" dirty="0" smtClean="0"/>
              <a:t>for </a:t>
            </a:r>
            <a:r>
              <a:rPr lang="en-AU" sz="2400" dirty="0"/>
              <a:t>cyber security  </a:t>
            </a:r>
          </a:p>
          <a:p>
            <a:r>
              <a:rPr lang="en-AU" sz="2400" dirty="0" smtClean="0"/>
              <a:t>Obtained </a:t>
            </a:r>
            <a:r>
              <a:rPr lang="en-AU" sz="2400" dirty="0"/>
              <a:t>the right </a:t>
            </a:r>
            <a:r>
              <a:rPr lang="en-AU" sz="2400" b="1" dirty="0"/>
              <a:t>skillset and </a:t>
            </a:r>
            <a:r>
              <a:rPr lang="en-AU" sz="2400" b="1" dirty="0" smtClean="0"/>
              <a:t>expertise </a:t>
            </a:r>
            <a:r>
              <a:rPr lang="en-AU" sz="2400" dirty="0" smtClean="0"/>
              <a:t>for cyber security </a:t>
            </a:r>
            <a:endParaRPr lang="en-AU" sz="2400" dirty="0"/>
          </a:p>
          <a:p>
            <a:r>
              <a:rPr lang="en-AU" sz="2400" dirty="0" smtClean="0"/>
              <a:t>Embed cyber </a:t>
            </a:r>
            <a:r>
              <a:rPr lang="en-AU" sz="2400" dirty="0"/>
              <a:t>security </a:t>
            </a:r>
            <a:r>
              <a:rPr lang="en-AU" sz="2400" dirty="0" smtClean="0"/>
              <a:t>in the entity </a:t>
            </a:r>
            <a:r>
              <a:rPr lang="en-AU" sz="2400" b="1" dirty="0" smtClean="0"/>
              <a:t>culture</a:t>
            </a:r>
            <a:endParaRPr lang="en-AU" sz="2400" b="1" dirty="0"/>
          </a:p>
          <a:p>
            <a:endParaRPr lang="en-AU" sz="2400" dirty="0"/>
          </a:p>
        </p:txBody>
      </p:sp>
    </p:spTree>
    <p:extLst>
      <p:ext uri="{BB962C8B-B14F-4D97-AF65-F5344CB8AC3E}">
        <p14:creationId xmlns:p14="http://schemas.microsoft.com/office/powerpoint/2010/main" val="10256715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Culture – key findings</a:t>
            </a:r>
            <a:endParaRPr lang="en-AU" dirty="0"/>
          </a:p>
        </p:txBody>
      </p:sp>
      <p:sp>
        <p:nvSpPr>
          <p:cNvPr id="3" name="Content Placeholder 2"/>
          <p:cNvSpPr>
            <a:spLocks noGrp="1"/>
          </p:cNvSpPr>
          <p:nvPr>
            <p:ph idx="1"/>
          </p:nvPr>
        </p:nvSpPr>
        <p:spPr/>
        <p:txBody>
          <a:bodyPr/>
          <a:lstStyle/>
          <a:p>
            <a:pPr>
              <a:spcBef>
                <a:spcPts val="600"/>
              </a:spcBef>
              <a:spcAft>
                <a:spcPts val="600"/>
              </a:spcAft>
            </a:pPr>
            <a:r>
              <a:rPr lang="en-AU" dirty="0" smtClean="0"/>
              <a:t>Governance and risk management</a:t>
            </a:r>
          </a:p>
          <a:p>
            <a:pPr lvl="1">
              <a:spcBef>
                <a:spcPts val="600"/>
              </a:spcBef>
              <a:spcAft>
                <a:spcPts val="600"/>
              </a:spcAft>
            </a:pPr>
            <a:r>
              <a:rPr lang="en-AU" dirty="0" smtClean="0"/>
              <a:t>Including leadership and accountability</a:t>
            </a:r>
          </a:p>
          <a:p>
            <a:pPr>
              <a:spcBef>
                <a:spcPts val="1500"/>
              </a:spcBef>
              <a:spcAft>
                <a:spcPts val="600"/>
              </a:spcAft>
            </a:pPr>
            <a:r>
              <a:rPr lang="en-AU" dirty="0" smtClean="0"/>
              <a:t>Roles and responsibilities</a:t>
            </a:r>
          </a:p>
          <a:p>
            <a:pPr lvl="1">
              <a:spcBef>
                <a:spcPts val="600"/>
              </a:spcBef>
              <a:spcAft>
                <a:spcPts val="600"/>
              </a:spcAft>
            </a:pPr>
            <a:r>
              <a:rPr lang="en-AU" dirty="0" smtClean="0"/>
              <a:t>Including knowledge, skills and abilities</a:t>
            </a:r>
          </a:p>
          <a:p>
            <a:pPr>
              <a:spcBef>
                <a:spcPts val="1500"/>
              </a:spcBef>
              <a:spcAft>
                <a:spcPts val="600"/>
              </a:spcAft>
            </a:pPr>
            <a:r>
              <a:rPr lang="en-AU" dirty="0" smtClean="0"/>
              <a:t>Technical support</a:t>
            </a:r>
          </a:p>
          <a:p>
            <a:pPr>
              <a:spcBef>
                <a:spcPts val="1500"/>
              </a:spcBef>
              <a:spcAft>
                <a:spcPts val="600"/>
              </a:spcAft>
            </a:pPr>
            <a:r>
              <a:rPr lang="en-AU" dirty="0" smtClean="0"/>
              <a:t>Assessment of status</a:t>
            </a:r>
            <a:endParaRPr lang="en-AU" dirty="0"/>
          </a:p>
        </p:txBody>
      </p:sp>
    </p:spTree>
    <p:extLst>
      <p:ext uri="{BB962C8B-B14F-4D97-AF65-F5344CB8AC3E}">
        <p14:creationId xmlns:p14="http://schemas.microsoft.com/office/powerpoint/2010/main" val="7445164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Where to from here?</a:t>
            </a:r>
            <a:endParaRPr lang="en-AU" dirty="0"/>
          </a:p>
        </p:txBody>
      </p:sp>
      <p:sp>
        <p:nvSpPr>
          <p:cNvPr id="3" name="Content Placeholder 2"/>
          <p:cNvSpPr>
            <a:spLocks noGrp="1"/>
          </p:cNvSpPr>
          <p:nvPr>
            <p:ph idx="1"/>
          </p:nvPr>
        </p:nvSpPr>
        <p:spPr/>
        <p:txBody>
          <a:bodyPr/>
          <a:lstStyle/>
          <a:p>
            <a:r>
              <a:rPr lang="en-AU" sz="2400" dirty="0" smtClean="0"/>
              <a:t>Recommendation 2 of the 2018 report was to …improve </a:t>
            </a:r>
            <a:r>
              <a:rPr lang="en-AU" sz="2400" dirty="0"/>
              <a:t>compliance with the framework by:</a:t>
            </a:r>
          </a:p>
          <a:p>
            <a:pPr lvl="1"/>
            <a:r>
              <a:rPr lang="en-AU" sz="2000" dirty="0"/>
              <a:t>providing adequate technical guidance to support entities to accurately self-assess compliance with the Top Four mitigation strategies and their underlying controls contained in the Information Security Manual;</a:t>
            </a:r>
          </a:p>
          <a:p>
            <a:pPr lvl="1"/>
            <a:r>
              <a:rPr lang="en-AU" sz="2000" dirty="0"/>
              <a:t>developing a program for verifying entities’ reported compliance with the mandatory cyber security requirements; and</a:t>
            </a:r>
          </a:p>
          <a:p>
            <a:pPr lvl="1"/>
            <a:r>
              <a:rPr lang="en-AU" sz="2000" dirty="0"/>
              <a:t>increasing transparency and accountability about entities’ compliance with those requirements</a:t>
            </a:r>
            <a:r>
              <a:rPr lang="en-AU" sz="2000" dirty="0" smtClean="0"/>
              <a:t>.</a:t>
            </a:r>
            <a:endParaRPr lang="en-AU" sz="2000" dirty="0"/>
          </a:p>
        </p:txBody>
      </p:sp>
    </p:spTree>
    <p:extLst>
      <p:ext uri="{BB962C8B-B14F-4D97-AF65-F5344CB8AC3E}">
        <p14:creationId xmlns:p14="http://schemas.microsoft.com/office/powerpoint/2010/main" val="1639319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Current status</a:t>
            </a:r>
            <a:endParaRPr lang="en-AU" dirty="0"/>
          </a:p>
        </p:txBody>
      </p:sp>
      <p:sp>
        <p:nvSpPr>
          <p:cNvPr id="3" name="Content Placeholder 2"/>
          <p:cNvSpPr>
            <a:spLocks noGrp="1"/>
          </p:cNvSpPr>
          <p:nvPr>
            <p:ph idx="1"/>
          </p:nvPr>
        </p:nvSpPr>
        <p:spPr>
          <a:xfrm>
            <a:off x="457200" y="1412776"/>
            <a:ext cx="8229600" cy="4565650"/>
          </a:xfrm>
        </p:spPr>
        <p:txBody>
          <a:bodyPr/>
          <a:lstStyle/>
          <a:p>
            <a:r>
              <a:rPr lang="en-AU" sz="2800" dirty="0" smtClean="0"/>
              <a:t>Update to PSPF published in October 2018, which included additional guidance on implementation of requirements.</a:t>
            </a:r>
          </a:p>
          <a:p>
            <a:r>
              <a:rPr lang="en-AU" sz="2800" dirty="0" smtClean="0"/>
              <a:t>Updates to ISM and other guidance material</a:t>
            </a:r>
          </a:p>
          <a:p>
            <a:r>
              <a:rPr lang="en-AU" sz="2800" dirty="0" smtClean="0"/>
              <a:t>Additional reporting requirements in relation to self-assessment</a:t>
            </a:r>
          </a:p>
          <a:p>
            <a:r>
              <a:rPr lang="en-AU" sz="2800" dirty="0" smtClean="0"/>
              <a:t>Summary report on whole-of-Government security posture based on entity self-assessment to be published in 2020</a:t>
            </a:r>
          </a:p>
          <a:p>
            <a:endParaRPr lang="en-AU" dirty="0"/>
          </a:p>
        </p:txBody>
      </p:sp>
    </p:spTree>
    <p:extLst>
      <p:ext uri="{BB962C8B-B14F-4D97-AF65-F5344CB8AC3E}">
        <p14:creationId xmlns:p14="http://schemas.microsoft.com/office/powerpoint/2010/main" val="520366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Agenda</a:t>
            </a:r>
            <a:endParaRPr lang="en-AU" dirty="0"/>
          </a:p>
        </p:txBody>
      </p:sp>
      <p:sp>
        <p:nvSpPr>
          <p:cNvPr id="3" name="Content Placeholder 2"/>
          <p:cNvSpPr>
            <a:spLocks noGrp="1"/>
          </p:cNvSpPr>
          <p:nvPr>
            <p:ph idx="1"/>
          </p:nvPr>
        </p:nvSpPr>
        <p:spPr/>
        <p:txBody>
          <a:bodyPr/>
          <a:lstStyle/>
          <a:p>
            <a:r>
              <a:rPr lang="en-AU" dirty="0" smtClean="0"/>
              <a:t>The Australian Government context</a:t>
            </a:r>
          </a:p>
          <a:p>
            <a:r>
              <a:rPr lang="en-AU" dirty="0" smtClean="0"/>
              <a:t>ANAO audits</a:t>
            </a:r>
          </a:p>
          <a:p>
            <a:r>
              <a:rPr lang="en-AU" dirty="0" smtClean="0"/>
              <a:t>Changes</a:t>
            </a:r>
          </a:p>
          <a:p>
            <a:r>
              <a:rPr lang="en-AU" dirty="0" smtClean="0"/>
              <a:t>The future</a:t>
            </a:r>
            <a:endParaRPr lang="en-AU" dirty="0"/>
          </a:p>
        </p:txBody>
      </p:sp>
    </p:spTree>
    <p:extLst>
      <p:ext uri="{BB962C8B-B14F-4D97-AF65-F5344CB8AC3E}">
        <p14:creationId xmlns:p14="http://schemas.microsoft.com/office/powerpoint/2010/main" val="3449746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4000" dirty="0" smtClean="0"/>
              <a:t>Some Ongoing Challenges</a:t>
            </a:r>
            <a:endParaRPr lang="en-AU" sz="4000" dirty="0"/>
          </a:p>
        </p:txBody>
      </p:sp>
      <p:sp>
        <p:nvSpPr>
          <p:cNvPr id="3" name="Content Placeholder 2"/>
          <p:cNvSpPr>
            <a:spLocks noGrp="1"/>
          </p:cNvSpPr>
          <p:nvPr>
            <p:ph idx="1"/>
          </p:nvPr>
        </p:nvSpPr>
        <p:spPr>
          <a:xfrm>
            <a:off x="662880" y="1455638"/>
            <a:ext cx="8229600" cy="4565650"/>
          </a:xfrm>
        </p:spPr>
        <p:txBody>
          <a:bodyPr/>
          <a:lstStyle/>
          <a:p>
            <a:pPr>
              <a:spcBef>
                <a:spcPts val="1000"/>
              </a:spcBef>
              <a:spcAft>
                <a:spcPts val="1000"/>
              </a:spcAft>
            </a:pPr>
            <a:r>
              <a:rPr lang="en-AU" sz="2800" b="1" dirty="0" smtClean="0"/>
              <a:t>Increasingly</a:t>
            </a:r>
            <a:r>
              <a:rPr lang="en-AU" sz="2800" dirty="0" smtClean="0"/>
              <a:t> sophisticated cyber attacks</a:t>
            </a:r>
          </a:p>
          <a:p>
            <a:pPr>
              <a:spcBef>
                <a:spcPts val="1000"/>
              </a:spcBef>
              <a:spcAft>
                <a:spcPts val="1000"/>
              </a:spcAft>
            </a:pPr>
            <a:r>
              <a:rPr lang="en-AU" sz="2800" dirty="0" smtClean="0"/>
              <a:t>Technology </a:t>
            </a:r>
            <a:r>
              <a:rPr lang="en-AU" sz="2800" dirty="0"/>
              <a:t>evolution </a:t>
            </a:r>
            <a:r>
              <a:rPr lang="en-AU" sz="2800" dirty="0" smtClean="0"/>
              <a:t>is accelerating business </a:t>
            </a:r>
            <a:r>
              <a:rPr lang="en-AU" sz="2800" b="1" dirty="0"/>
              <a:t>digitisation </a:t>
            </a:r>
            <a:r>
              <a:rPr lang="en-AU" sz="2800" dirty="0" smtClean="0"/>
              <a:t>and</a:t>
            </a:r>
            <a:r>
              <a:rPr lang="en-AU" sz="2800" b="1" dirty="0" smtClean="0"/>
              <a:t> connection </a:t>
            </a:r>
            <a:endParaRPr lang="en-AU" sz="2800" b="1" dirty="0"/>
          </a:p>
          <a:p>
            <a:pPr>
              <a:spcBef>
                <a:spcPts val="1000"/>
              </a:spcBef>
              <a:spcAft>
                <a:spcPts val="1000"/>
              </a:spcAft>
            </a:pPr>
            <a:r>
              <a:rPr lang="en-AU" sz="2800" dirty="0" smtClean="0"/>
              <a:t>Change of </a:t>
            </a:r>
            <a:r>
              <a:rPr lang="en-AU" sz="2800" b="1" dirty="0" smtClean="0"/>
              <a:t>legislation</a:t>
            </a:r>
            <a:r>
              <a:rPr lang="en-AU" sz="2800" dirty="0" smtClean="0"/>
              <a:t> and government policy requirement </a:t>
            </a:r>
          </a:p>
          <a:p>
            <a:pPr>
              <a:spcBef>
                <a:spcPts val="1000"/>
              </a:spcBef>
              <a:spcAft>
                <a:spcPts val="1000"/>
              </a:spcAft>
            </a:pPr>
            <a:r>
              <a:rPr lang="en-AU" sz="2800" dirty="0" smtClean="0"/>
              <a:t>Citizens and customers’ </a:t>
            </a:r>
            <a:r>
              <a:rPr lang="en-AU" sz="2800" b="1" dirty="0" smtClean="0"/>
              <a:t>expectation</a:t>
            </a:r>
          </a:p>
          <a:p>
            <a:pPr>
              <a:spcBef>
                <a:spcPts val="1000"/>
              </a:spcBef>
              <a:spcAft>
                <a:spcPts val="1000"/>
              </a:spcAft>
            </a:pPr>
            <a:r>
              <a:rPr lang="en-AU" sz="2800" dirty="0"/>
              <a:t>Cyber security </a:t>
            </a:r>
            <a:r>
              <a:rPr lang="en-AU" sz="2800" b="1" dirty="0"/>
              <a:t>skill shortage </a:t>
            </a:r>
            <a:r>
              <a:rPr lang="en-AU" sz="2800" b="1" dirty="0" smtClean="0"/>
              <a:t> </a:t>
            </a:r>
          </a:p>
          <a:p>
            <a:pPr>
              <a:spcBef>
                <a:spcPts val="1000"/>
              </a:spcBef>
              <a:spcAft>
                <a:spcPts val="1000"/>
              </a:spcAft>
            </a:pPr>
            <a:r>
              <a:rPr lang="en-AU" sz="2800" dirty="0" smtClean="0"/>
              <a:t>Achieving </a:t>
            </a:r>
            <a:r>
              <a:rPr lang="en-AU" sz="2800" b="1" dirty="0" smtClean="0"/>
              <a:t>compliance</a:t>
            </a:r>
            <a:endParaRPr lang="en-AU" sz="2800" b="1" dirty="0"/>
          </a:p>
        </p:txBody>
      </p:sp>
    </p:spTree>
    <p:extLst>
      <p:ext uri="{BB962C8B-B14F-4D97-AF65-F5344CB8AC3E}">
        <p14:creationId xmlns:p14="http://schemas.microsoft.com/office/powerpoint/2010/main" val="13344829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16632"/>
            <a:ext cx="7200900" cy="1143000"/>
          </a:xfrm>
        </p:spPr>
        <p:txBody>
          <a:bodyPr/>
          <a:lstStyle/>
          <a:p>
            <a:r>
              <a:rPr lang="en-AU" sz="4000" dirty="0"/>
              <a:t>Key </a:t>
            </a:r>
            <a:r>
              <a:rPr lang="en-AU" sz="4000" dirty="0" smtClean="0"/>
              <a:t>Messages</a:t>
            </a:r>
            <a:endParaRPr lang="en-AU" sz="4000" dirty="0"/>
          </a:p>
        </p:txBody>
      </p:sp>
      <p:sp>
        <p:nvSpPr>
          <p:cNvPr id="3" name="Content Placeholder 2"/>
          <p:cNvSpPr>
            <a:spLocks noGrp="1"/>
          </p:cNvSpPr>
          <p:nvPr>
            <p:ph idx="1"/>
          </p:nvPr>
        </p:nvSpPr>
        <p:spPr>
          <a:xfrm>
            <a:off x="806896" y="1412776"/>
            <a:ext cx="8229600" cy="4565650"/>
          </a:xfrm>
        </p:spPr>
        <p:txBody>
          <a:bodyPr/>
          <a:lstStyle/>
          <a:p>
            <a:pPr>
              <a:spcBef>
                <a:spcPts val="1000"/>
              </a:spcBef>
              <a:spcAft>
                <a:spcPts val="1000"/>
              </a:spcAft>
            </a:pPr>
            <a:r>
              <a:rPr lang="en-AU" sz="2800" dirty="0" smtClean="0"/>
              <a:t>Cyber resilience is a </a:t>
            </a:r>
            <a:r>
              <a:rPr lang="en-AU" sz="2800" b="1" dirty="0" smtClean="0"/>
              <a:t>journey </a:t>
            </a:r>
          </a:p>
          <a:p>
            <a:pPr>
              <a:spcBef>
                <a:spcPts val="1000"/>
              </a:spcBef>
              <a:spcAft>
                <a:spcPts val="1000"/>
              </a:spcAft>
            </a:pPr>
            <a:r>
              <a:rPr lang="en-AU" sz="2800" dirty="0" smtClean="0"/>
              <a:t>Start from executive </a:t>
            </a:r>
            <a:r>
              <a:rPr lang="en-AU" sz="2800" b="1" dirty="0" smtClean="0"/>
              <a:t>commitment </a:t>
            </a:r>
          </a:p>
          <a:p>
            <a:pPr>
              <a:spcBef>
                <a:spcPts val="1000"/>
              </a:spcBef>
              <a:spcAft>
                <a:spcPts val="1000"/>
              </a:spcAft>
            </a:pPr>
            <a:r>
              <a:rPr lang="en-AU" sz="2800" dirty="0" smtClean="0"/>
              <a:t>Utilise existing </a:t>
            </a:r>
            <a:r>
              <a:rPr lang="en-AU" sz="2800" b="1" dirty="0" smtClean="0"/>
              <a:t>standards</a:t>
            </a:r>
            <a:r>
              <a:rPr lang="en-AU" sz="2800" dirty="0" smtClean="0"/>
              <a:t> and compliance </a:t>
            </a:r>
            <a:r>
              <a:rPr lang="en-AU" sz="2800" b="1" dirty="0" smtClean="0"/>
              <a:t>frameworks </a:t>
            </a:r>
            <a:endParaRPr lang="en-AU" sz="2800" b="1" dirty="0"/>
          </a:p>
          <a:p>
            <a:pPr>
              <a:spcBef>
                <a:spcPts val="1000"/>
              </a:spcBef>
              <a:spcAft>
                <a:spcPts val="1000"/>
              </a:spcAft>
            </a:pPr>
            <a:r>
              <a:rPr lang="en-AU" sz="2800" dirty="0" smtClean="0"/>
              <a:t>Implement proven workable </a:t>
            </a:r>
            <a:r>
              <a:rPr lang="en-AU" sz="2800" b="1" dirty="0" smtClean="0"/>
              <a:t>strategies </a:t>
            </a:r>
          </a:p>
          <a:p>
            <a:pPr>
              <a:spcBef>
                <a:spcPts val="1000"/>
              </a:spcBef>
              <a:spcAft>
                <a:spcPts val="1000"/>
              </a:spcAft>
            </a:pPr>
            <a:r>
              <a:rPr lang="en-AU" sz="2800" b="1" dirty="0" smtClean="0"/>
              <a:t>Culture</a:t>
            </a:r>
            <a:r>
              <a:rPr lang="en-AU" sz="2800" dirty="0" smtClean="0"/>
              <a:t> </a:t>
            </a:r>
            <a:r>
              <a:rPr lang="en-AU" sz="2800" dirty="0"/>
              <a:t>i</a:t>
            </a:r>
            <a:r>
              <a:rPr lang="en-AU" sz="2800" dirty="0" smtClean="0"/>
              <a:t>s an integral part of cyber resilience – </a:t>
            </a:r>
            <a:r>
              <a:rPr lang="en-AU" sz="2800" b="1" dirty="0" smtClean="0"/>
              <a:t>“compliance plus”</a:t>
            </a:r>
            <a:endParaRPr lang="en-AU" sz="2800" b="1" dirty="0"/>
          </a:p>
        </p:txBody>
      </p:sp>
    </p:spTree>
    <p:extLst>
      <p:ext uri="{BB962C8B-B14F-4D97-AF65-F5344CB8AC3E}">
        <p14:creationId xmlns:p14="http://schemas.microsoft.com/office/powerpoint/2010/main" val="180572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7705353" cy="1143000"/>
          </a:xfrm>
        </p:spPr>
        <p:txBody>
          <a:bodyPr/>
          <a:lstStyle/>
          <a:p>
            <a:r>
              <a:rPr lang="en-AU" sz="4000" dirty="0" smtClean="0"/>
              <a:t>This is a continuing area of interest for Parliament</a:t>
            </a:r>
            <a:endParaRPr lang="en-AU" sz="4000" dirty="0"/>
          </a:p>
        </p:txBody>
      </p:sp>
      <p:sp>
        <p:nvSpPr>
          <p:cNvPr id="3" name="Content Placeholder 2"/>
          <p:cNvSpPr>
            <a:spLocks noGrp="1"/>
          </p:cNvSpPr>
          <p:nvPr>
            <p:ph idx="1"/>
          </p:nvPr>
        </p:nvSpPr>
        <p:spPr/>
        <p:txBody>
          <a:bodyPr/>
          <a:lstStyle/>
          <a:p>
            <a:r>
              <a:rPr lang="en-AU" sz="2800" dirty="0" smtClean="0"/>
              <a:t>Recent reports from the press</a:t>
            </a:r>
          </a:p>
          <a:p>
            <a:pPr lvl="1"/>
            <a:r>
              <a:rPr lang="en-AU" sz="2400" dirty="0" smtClean="0"/>
              <a:t>February </a:t>
            </a:r>
            <a:r>
              <a:rPr lang="en-AU" sz="2400" dirty="0"/>
              <a:t>2019 - hackers targeted </a:t>
            </a:r>
            <a:r>
              <a:rPr lang="en-AU" sz="2400" dirty="0" smtClean="0"/>
              <a:t>political </a:t>
            </a:r>
            <a:r>
              <a:rPr lang="en-AU" sz="2400" dirty="0"/>
              <a:t>parties in attack on Parliament's servers</a:t>
            </a:r>
          </a:p>
          <a:p>
            <a:pPr lvl="1"/>
            <a:r>
              <a:rPr lang="en-AU" sz="2400" dirty="0" smtClean="0"/>
              <a:t>January 2019 – State Government employee </a:t>
            </a:r>
            <a:r>
              <a:rPr lang="en-AU" sz="2400" dirty="0"/>
              <a:t>directory accessed by unauthorised </a:t>
            </a:r>
            <a:r>
              <a:rPr lang="en-AU" sz="2400" dirty="0" smtClean="0"/>
              <a:t>party</a:t>
            </a:r>
            <a:endParaRPr lang="en-AU" sz="2400" dirty="0"/>
          </a:p>
          <a:p>
            <a:pPr lvl="1"/>
            <a:r>
              <a:rPr lang="en-AU" sz="2400" dirty="0"/>
              <a:t>November 2018 - cyber security breach and extortion attempt on </a:t>
            </a:r>
            <a:r>
              <a:rPr lang="en-AU" sz="2400" dirty="0" smtClean="0"/>
              <a:t>Australia </a:t>
            </a:r>
            <a:r>
              <a:rPr lang="en-AU" sz="2400" dirty="0"/>
              <a:t>defence </a:t>
            </a:r>
            <a:r>
              <a:rPr lang="en-AU" sz="2400" dirty="0" smtClean="0"/>
              <a:t>contractor</a:t>
            </a:r>
            <a:endParaRPr lang="en-AU" sz="2400" dirty="0"/>
          </a:p>
        </p:txBody>
      </p:sp>
    </p:spTree>
    <p:extLst>
      <p:ext uri="{BB962C8B-B14F-4D97-AF65-F5344CB8AC3E}">
        <p14:creationId xmlns:p14="http://schemas.microsoft.com/office/powerpoint/2010/main" val="2371759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74638"/>
            <a:ext cx="7200900" cy="1143000"/>
          </a:xfrm>
        </p:spPr>
        <p:txBody>
          <a:bodyPr/>
          <a:lstStyle/>
          <a:p>
            <a:r>
              <a:rPr lang="en-AU" dirty="0" smtClean="0"/>
              <a:t>Top 6 cyber intrusion types</a:t>
            </a:r>
            <a:endParaRPr lang="en-AU"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03316" y="1600200"/>
            <a:ext cx="4337368" cy="4565650"/>
          </a:xfrm>
        </p:spPr>
      </p:pic>
      <p:sp>
        <p:nvSpPr>
          <p:cNvPr id="5" name="TextBox 4"/>
          <p:cNvSpPr txBox="1"/>
          <p:nvPr/>
        </p:nvSpPr>
        <p:spPr>
          <a:xfrm>
            <a:off x="251520" y="5805264"/>
            <a:ext cx="2987997" cy="307777"/>
          </a:xfrm>
          <a:prstGeom prst="rect">
            <a:avLst/>
          </a:prstGeom>
          <a:noFill/>
        </p:spPr>
        <p:txBody>
          <a:bodyPr wrap="none" rtlCol="0">
            <a:spAutoFit/>
          </a:bodyPr>
          <a:lstStyle/>
          <a:p>
            <a:r>
              <a:rPr lang="en-AU" sz="1400" dirty="0" smtClean="0"/>
              <a:t>Source: ACSC Threat Report 2017 </a:t>
            </a:r>
            <a:endParaRPr lang="en-AU" sz="1400" dirty="0"/>
          </a:p>
        </p:txBody>
      </p:sp>
    </p:spTree>
    <p:extLst>
      <p:ext uri="{BB962C8B-B14F-4D97-AF65-F5344CB8AC3E}">
        <p14:creationId xmlns:p14="http://schemas.microsoft.com/office/powerpoint/2010/main" val="428503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59713" cy="1143000"/>
          </a:xfrm>
        </p:spPr>
        <p:txBody>
          <a:bodyPr/>
          <a:lstStyle/>
          <a:p>
            <a:r>
              <a:rPr lang="en-AU" sz="3600" dirty="0"/>
              <a:t>Strategies to Mitigate Cyber Security Incidents </a:t>
            </a:r>
          </a:p>
        </p:txBody>
      </p:sp>
      <p:sp>
        <p:nvSpPr>
          <p:cNvPr id="3" name="Content Placeholder 2"/>
          <p:cNvSpPr>
            <a:spLocks noGrp="1"/>
          </p:cNvSpPr>
          <p:nvPr>
            <p:ph idx="1"/>
          </p:nvPr>
        </p:nvSpPr>
        <p:spPr/>
        <p:txBody>
          <a:bodyPr/>
          <a:lstStyle/>
          <a:p>
            <a:r>
              <a:rPr lang="en-AU" sz="2400" dirty="0" smtClean="0"/>
              <a:t>Published by Australian Signals Directorate since 2010</a:t>
            </a:r>
          </a:p>
          <a:p>
            <a:r>
              <a:rPr lang="en-AU" sz="2400" dirty="0" smtClean="0"/>
              <a:t>Based on lessons learned from their visibility </a:t>
            </a:r>
            <a:r>
              <a:rPr lang="en-AU" sz="2400" dirty="0"/>
              <a:t>of cyber security incidents, vulnerabilities and adversary techniques</a:t>
            </a:r>
            <a:endParaRPr lang="en-AU" sz="2400" dirty="0" smtClean="0"/>
          </a:p>
          <a:p>
            <a:r>
              <a:rPr lang="en-AU" sz="2400" dirty="0" smtClean="0"/>
              <a:t>Regularly updated to address evolving landscape</a:t>
            </a:r>
          </a:p>
          <a:p>
            <a:r>
              <a:rPr lang="en-AU" sz="2400" dirty="0" smtClean="0"/>
              <a:t>Per ASD, correct implementation of the current version would </a:t>
            </a:r>
            <a:r>
              <a:rPr lang="en-AU" sz="2400" dirty="0"/>
              <a:t>have effectively prevented, or minimised the extent of, compromise to the victim </a:t>
            </a:r>
            <a:r>
              <a:rPr lang="en-AU" sz="2400" dirty="0" smtClean="0"/>
              <a:t>network in every case they have investigated over the past few years</a:t>
            </a:r>
          </a:p>
        </p:txBody>
      </p:sp>
    </p:spTree>
    <p:extLst>
      <p:ext uri="{BB962C8B-B14F-4D97-AF65-F5344CB8AC3E}">
        <p14:creationId xmlns:p14="http://schemas.microsoft.com/office/powerpoint/2010/main" val="3926531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013" y="188640"/>
            <a:ext cx="7200900" cy="1143000"/>
          </a:xfrm>
        </p:spPr>
        <p:txBody>
          <a:bodyPr/>
          <a:lstStyle/>
          <a:p>
            <a:r>
              <a:rPr lang="en-AU" sz="4000" dirty="0" smtClean="0"/>
              <a:t>Australian Government Cyber Security Framework</a:t>
            </a:r>
            <a:endParaRPr lang="en-AU" sz="4000" dirty="0"/>
          </a:p>
        </p:txBody>
      </p:sp>
      <p:sp>
        <p:nvSpPr>
          <p:cNvPr id="3" name="Content Placeholder 2"/>
          <p:cNvSpPr>
            <a:spLocks noGrp="1"/>
          </p:cNvSpPr>
          <p:nvPr>
            <p:ph idx="1"/>
          </p:nvPr>
        </p:nvSpPr>
        <p:spPr/>
        <p:txBody>
          <a:bodyPr/>
          <a:lstStyle/>
          <a:p>
            <a:r>
              <a:rPr lang="en-AU" dirty="0" smtClean="0"/>
              <a:t>Regulatory framework in Commonwealth government –</a:t>
            </a:r>
            <a:r>
              <a:rPr lang="en-AU" dirty="0"/>
              <a:t> </a:t>
            </a:r>
            <a:r>
              <a:rPr lang="en-AU" dirty="0" smtClean="0"/>
              <a:t>Protective Security Policy Framework</a:t>
            </a:r>
          </a:p>
          <a:p>
            <a:r>
              <a:rPr lang="en-AU" dirty="0" smtClean="0"/>
              <a:t>Detailed standards, guidelines and </a:t>
            </a:r>
            <a:r>
              <a:rPr lang="en-AU" dirty="0"/>
              <a:t>mandatory cyber security requirements </a:t>
            </a:r>
            <a:r>
              <a:rPr lang="en-AU" dirty="0" smtClean="0"/>
              <a:t>based on ASD Strategies</a:t>
            </a:r>
          </a:p>
          <a:p>
            <a:r>
              <a:rPr lang="en-AU" dirty="0" smtClean="0"/>
              <a:t>Self-assessment reporting process</a:t>
            </a:r>
          </a:p>
        </p:txBody>
      </p:sp>
    </p:spTree>
    <p:extLst>
      <p:ext uri="{BB962C8B-B14F-4D97-AF65-F5344CB8AC3E}">
        <p14:creationId xmlns:p14="http://schemas.microsoft.com/office/powerpoint/2010/main" val="2182801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n-AU" sz="4000" dirty="0" smtClean="0"/>
              <a:t>ANAO Audits</a:t>
            </a:r>
            <a:endParaRPr lang="en-AU" sz="4000" dirty="0"/>
          </a:p>
        </p:txBody>
      </p:sp>
      <p:sp>
        <p:nvSpPr>
          <p:cNvPr id="176131" name="Rectangle 3"/>
          <p:cNvSpPr>
            <a:spLocks noGrp="1" noChangeArrowheads="1"/>
          </p:cNvSpPr>
          <p:nvPr>
            <p:ph type="body" idx="1"/>
          </p:nvPr>
        </p:nvSpPr>
        <p:spPr/>
        <p:txBody>
          <a:bodyPr/>
          <a:lstStyle/>
          <a:p>
            <a:r>
              <a:rPr lang="en-AU" sz="2800" dirty="0">
                <a:latin typeface="Calibri" pitchFamily="34" charset="0"/>
              </a:rPr>
              <a:t>The ANAO has issued </a:t>
            </a:r>
            <a:r>
              <a:rPr lang="en-AU" sz="2800" dirty="0" smtClean="0">
                <a:latin typeface="Calibri" pitchFamily="34" charset="0"/>
              </a:rPr>
              <a:t>four </a:t>
            </a:r>
            <a:r>
              <a:rPr lang="en-AU" sz="2800" dirty="0">
                <a:latin typeface="Calibri" pitchFamily="34" charset="0"/>
              </a:rPr>
              <a:t>reports on</a:t>
            </a:r>
            <a:br>
              <a:rPr lang="en-AU" sz="2800" dirty="0">
                <a:latin typeface="Calibri" pitchFamily="34" charset="0"/>
              </a:rPr>
            </a:br>
            <a:r>
              <a:rPr lang="en-AU" sz="2800" dirty="0">
                <a:latin typeface="Calibri" pitchFamily="34" charset="0"/>
              </a:rPr>
              <a:t>Australian Government entities’ compliance with the ISM and their overall </a:t>
            </a:r>
            <a:r>
              <a:rPr lang="en-AU" sz="2800" dirty="0" smtClean="0">
                <a:latin typeface="Calibri" pitchFamily="34" charset="0"/>
              </a:rPr>
              <a:t>cyber resilience</a:t>
            </a:r>
            <a:endParaRPr lang="en-AU" sz="2800" dirty="0">
              <a:latin typeface="Calibri" pitchFamily="34" charset="0"/>
            </a:endParaRPr>
          </a:p>
          <a:p>
            <a:pPr marL="457200" indent="-457200">
              <a:lnSpc>
                <a:spcPct val="150000"/>
              </a:lnSpc>
              <a:buFont typeface="+mj-lt"/>
              <a:buAutoNum type="arabicPeriod"/>
            </a:pPr>
            <a:r>
              <a:rPr lang="en-US" sz="2000" dirty="0" err="1">
                <a:latin typeface="Arial" pitchFamily="34" charset="0"/>
                <a:cs typeface="Arial" pitchFamily="34" charset="0"/>
              </a:rPr>
              <a:t>No.50</a:t>
            </a:r>
            <a:r>
              <a:rPr lang="en-US" sz="2000" dirty="0">
                <a:latin typeface="Arial" pitchFamily="34" charset="0"/>
                <a:cs typeface="Arial" pitchFamily="34" charset="0"/>
              </a:rPr>
              <a:t> 2013-14 </a:t>
            </a:r>
            <a:r>
              <a:rPr lang="en-US" sz="2000" i="1" dirty="0">
                <a:latin typeface="Arial" pitchFamily="34" charset="0"/>
                <a:cs typeface="Arial" pitchFamily="34" charset="0"/>
              </a:rPr>
              <a:t>Cyber Attacks: Securing Agencies’ ICT Systems</a:t>
            </a:r>
          </a:p>
          <a:p>
            <a:pPr marL="457200" indent="-457200">
              <a:lnSpc>
                <a:spcPct val="150000"/>
              </a:lnSpc>
              <a:buFont typeface="+mj-lt"/>
              <a:buAutoNum type="arabicPeriod"/>
            </a:pPr>
            <a:r>
              <a:rPr lang="en-US" sz="2000" dirty="0" err="1">
                <a:latin typeface="Arial" pitchFamily="34" charset="0"/>
                <a:cs typeface="Arial" pitchFamily="34" charset="0"/>
              </a:rPr>
              <a:t>No.37</a:t>
            </a:r>
            <a:r>
              <a:rPr lang="en-US" sz="2000" dirty="0">
                <a:latin typeface="Arial" pitchFamily="34" charset="0"/>
                <a:cs typeface="Arial" pitchFamily="34" charset="0"/>
              </a:rPr>
              <a:t> 2015-16 </a:t>
            </a:r>
            <a:r>
              <a:rPr lang="en-US" sz="2000" i="1" dirty="0">
                <a:latin typeface="Arial" pitchFamily="34" charset="0"/>
                <a:cs typeface="Arial" pitchFamily="34" charset="0"/>
              </a:rPr>
              <a:t>Cyber </a:t>
            </a:r>
            <a:r>
              <a:rPr lang="en-US" sz="2000" i="1" dirty="0" smtClean="0">
                <a:latin typeface="Arial" pitchFamily="34" charset="0"/>
                <a:cs typeface="Arial" pitchFamily="34" charset="0"/>
              </a:rPr>
              <a:t>Resilience</a:t>
            </a:r>
          </a:p>
          <a:p>
            <a:pPr marL="457200" indent="-457200">
              <a:lnSpc>
                <a:spcPct val="150000"/>
              </a:lnSpc>
              <a:buFont typeface="+mj-lt"/>
              <a:buAutoNum type="arabicPeriod"/>
            </a:pPr>
            <a:r>
              <a:rPr lang="en-US" sz="2000" dirty="0" smtClean="0">
                <a:latin typeface="Arial" pitchFamily="34" charset="0"/>
                <a:cs typeface="Arial" pitchFamily="34" charset="0"/>
              </a:rPr>
              <a:t>No.42 2016-17 </a:t>
            </a:r>
            <a:r>
              <a:rPr lang="en-US" sz="2000" i="1" dirty="0" smtClean="0">
                <a:latin typeface="Arial" pitchFamily="34" charset="0"/>
                <a:cs typeface="Arial" pitchFamily="34" charset="0"/>
              </a:rPr>
              <a:t>Cybersecurity Follow-up Audit</a:t>
            </a:r>
            <a:endParaRPr lang="en-US" sz="2000" dirty="0" smtClean="0">
              <a:latin typeface="Arial" pitchFamily="34" charset="0"/>
              <a:cs typeface="Arial" pitchFamily="34" charset="0"/>
            </a:endParaRPr>
          </a:p>
          <a:p>
            <a:pPr marL="457200" indent="-457200">
              <a:lnSpc>
                <a:spcPct val="150000"/>
              </a:lnSpc>
              <a:buFont typeface="+mj-lt"/>
              <a:buAutoNum type="arabicPeriod"/>
            </a:pPr>
            <a:r>
              <a:rPr lang="en-US" sz="2000" dirty="0" smtClean="0">
                <a:latin typeface="Arial" pitchFamily="34" charset="0"/>
                <a:cs typeface="Arial" pitchFamily="34" charset="0"/>
              </a:rPr>
              <a:t>No.53 2017-18</a:t>
            </a:r>
            <a:r>
              <a:rPr lang="en-US" sz="2000" i="1" dirty="0" smtClean="0">
                <a:latin typeface="Arial" pitchFamily="34" charset="0"/>
                <a:cs typeface="Arial" pitchFamily="34" charset="0"/>
              </a:rPr>
              <a:t> Cyber Resilience</a:t>
            </a:r>
            <a:endParaRPr lang="en-US" sz="2000" i="1" dirty="0">
              <a:latin typeface="Arial" pitchFamily="34" charset="0"/>
              <a:cs typeface="Arial" pitchFamily="34" charset="0"/>
            </a:endParaRPr>
          </a:p>
          <a:p>
            <a:r>
              <a:rPr lang="en-AU" sz="1600" dirty="0"/>
              <a:t>Copies of these reports are available from the ANAO </a:t>
            </a:r>
            <a:r>
              <a:rPr lang="en-AU" sz="1600" dirty="0" smtClean="0"/>
              <a:t>website: </a:t>
            </a:r>
            <a:r>
              <a:rPr lang="en-AU" sz="1600" dirty="0" smtClean="0">
                <a:hlinkClick r:id="rId3"/>
              </a:rPr>
              <a:t>www.anao.gov.au</a:t>
            </a:r>
            <a:endParaRPr lang="en-AU" sz="1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013" y="116632"/>
            <a:ext cx="7200900" cy="1143000"/>
          </a:xfrm>
        </p:spPr>
        <p:txBody>
          <a:bodyPr/>
          <a:lstStyle/>
          <a:p>
            <a:r>
              <a:rPr lang="en-AU" sz="4000" dirty="0"/>
              <a:t>ANAO Audits - </a:t>
            </a:r>
            <a:r>
              <a:rPr lang="en-AU" sz="4000" dirty="0" smtClean="0"/>
              <a:t>approach</a:t>
            </a:r>
            <a:endParaRPr lang="en-AU" sz="4000" dirty="0"/>
          </a:p>
        </p:txBody>
      </p:sp>
      <p:sp>
        <p:nvSpPr>
          <p:cNvPr id="3" name="Content Placeholder 2"/>
          <p:cNvSpPr>
            <a:spLocks noGrp="1"/>
          </p:cNvSpPr>
          <p:nvPr>
            <p:ph idx="1"/>
          </p:nvPr>
        </p:nvSpPr>
        <p:spPr>
          <a:xfrm>
            <a:off x="518864" y="1484784"/>
            <a:ext cx="8229600" cy="4565650"/>
          </a:xfrm>
        </p:spPr>
        <p:txBody>
          <a:bodyPr/>
          <a:lstStyle/>
          <a:p>
            <a:pPr>
              <a:spcBef>
                <a:spcPts val="1200"/>
              </a:spcBef>
              <a:spcAft>
                <a:spcPts val="1200"/>
              </a:spcAft>
            </a:pPr>
            <a:r>
              <a:rPr lang="en-AU" sz="2800" dirty="0" smtClean="0"/>
              <a:t>Audit </a:t>
            </a:r>
            <a:r>
              <a:rPr lang="en-AU" sz="2800" dirty="0"/>
              <a:t>approach </a:t>
            </a:r>
            <a:r>
              <a:rPr lang="en-AU" sz="2800" dirty="0" smtClean="0"/>
              <a:t>– “</a:t>
            </a:r>
            <a:r>
              <a:rPr lang="en-AU" sz="2800" b="1" dirty="0" smtClean="0"/>
              <a:t>Compliance Plus</a:t>
            </a:r>
            <a:r>
              <a:rPr lang="en-AU" sz="2800" dirty="0" smtClean="0"/>
              <a:t>”</a:t>
            </a:r>
          </a:p>
          <a:p>
            <a:pPr>
              <a:spcBef>
                <a:spcPts val="1200"/>
              </a:spcBef>
              <a:spcAft>
                <a:spcPts val="1200"/>
              </a:spcAft>
            </a:pPr>
            <a:r>
              <a:rPr lang="en-AU" sz="2800" dirty="0" smtClean="0"/>
              <a:t>Audit </a:t>
            </a:r>
            <a:r>
              <a:rPr lang="en-AU" sz="2800" b="1" dirty="0" smtClean="0"/>
              <a:t>criteria</a:t>
            </a:r>
            <a:r>
              <a:rPr lang="en-AU" sz="2800" dirty="0" smtClean="0"/>
              <a:t> and assessment standard </a:t>
            </a:r>
          </a:p>
          <a:p>
            <a:pPr lvl="1">
              <a:spcBef>
                <a:spcPts val="1200"/>
              </a:spcBef>
              <a:spcAft>
                <a:spcPts val="1200"/>
              </a:spcAft>
            </a:pPr>
            <a:r>
              <a:rPr lang="en-AU" sz="2400" dirty="0" smtClean="0"/>
              <a:t>Government mandatory cyber security requirements  </a:t>
            </a:r>
          </a:p>
          <a:p>
            <a:pPr lvl="1">
              <a:spcBef>
                <a:spcPts val="1200"/>
              </a:spcBef>
              <a:spcAft>
                <a:spcPts val="1200"/>
              </a:spcAft>
            </a:pPr>
            <a:r>
              <a:rPr lang="en-AU" sz="2400" dirty="0"/>
              <a:t>Foundation ICT control framework (</a:t>
            </a:r>
            <a:r>
              <a:rPr lang="en-AU" sz="2400" dirty="0" smtClean="0"/>
              <a:t>ITGC) </a:t>
            </a:r>
            <a:endParaRPr lang="en-AU" sz="2400" dirty="0"/>
          </a:p>
          <a:p>
            <a:pPr>
              <a:spcBef>
                <a:spcPts val="1200"/>
              </a:spcBef>
              <a:spcAft>
                <a:spcPts val="1200"/>
              </a:spcAft>
            </a:pPr>
            <a:r>
              <a:rPr lang="en-AU" sz="2800" dirty="0"/>
              <a:t>A wide coverage of government entities </a:t>
            </a:r>
          </a:p>
          <a:p>
            <a:pPr>
              <a:spcBef>
                <a:spcPts val="1200"/>
              </a:spcBef>
              <a:spcAft>
                <a:spcPts val="1200"/>
              </a:spcAft>
            </a:pPr>
            <a:r>
              <a:rPr lang="en-AU" sz="2800" dirty="0" smtClean="0"/>
              <a:t>Detailed examination of cybersecurity measures at various technical levels</a:t>
            </a:r>
            <a:r>
              <a:rPr lang="en-AU" dirty="0" smtClean="0"/>
              <a:t> </a:t>
            </a:r>
            <a:endParaRPr lang="en-AU" sz="2800" dirty="0" smtClean="0"/>
          </a:p>
        </p:txBody>
      </p:sp>
    </p:spTree>
    <p:extLst>
      <p:ext uri="{BB962C8B-B14F-4D97-AF65-F5344CB8AC3E}">
        <p14:creationId xmlns:p14="http://schemas.microsoft.com/office/powerpoint/2010/main" val="1649734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ANAO Audits - outcomes</a:t>
            </a:r>
            <a:endParaRPr lang="en-AU" dirty="0"/>
          </a:p>
        </p:txBody>
      </p:sp>
      <p:sp>
        <p:nvSpPr>
          <p:cNvPr id="3" name="Content Placeholder 2"/>
          <p:cNvSpPr>
            <a:spLocks noGrp="1"/>
          </p:cNvSpPr>
          <p:nvPr>
            <p:ph idx="1"/>
          </p:nvPr>
        </p:nvSpPr>
        <p:spPr/>
        <p:txBody>
          <a:bodyPr/>
          <a:lstStyle/>
          <a:p>
            <a:r>
              <a:rPr lang="en-AU" dirty="0" smtClean="0"/>
              <a:t>2014: 0/7 entities compliant</a:t>
            </a:r>
          </a:p>
          <a:p>
            <a:r>
              <a:rPr lang="en-AU" dirty="0" smtClean="0"/>
              <a:t>2016: 2/4 entities compliant</a:t>
            </a:r>
          </a:p>
          <a:p>
            <a:r>
              <a:rPr lang="en-AU" dirty="0" smtClean="0"/>
              <a:t>2017: 1/3 entities compliant</a:t>
            </a:r>
          </a:p>
          <a:p>
            <a:r>
              <a:rPr lang="en-AU" dirty="0" smtClean="0"/>
              <a:t>2018: 1/3 entities compliant</a:t>
            </a:r>
            <a:endParaRPr lang="en-AU" dirty="0"/>
          </a:p>
        </p:txBody>
      </p:sp>
    </p:spTree>
    <p:extLst>
      <p:ext uri="{BB962C8B-B14F-4D97-AF65-F5344CB8AC3E}">
        <p14:creationId xmlns:p14="http://schemas.microsoft.com/office/powerpoint/2010/main" val="1268618534"/>
      </p:ext>
    </p:extLst>
  </p:cSld>
  <p:clrMapOvr>
    <a:masterClrMapping/>
  </p:clrMapOvr>
</p:sld>
</file>

<file path=ppt/theme/theme1.xml><?xml version="1.0" encoding="utf-8"?>
<a:theme xmlns:a="http://schemas.openxmlformats.org/drawingml/2006/main" name="ANAO Presentation PowerPoint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ANAO Presentation PowerPoint template</Template>
  <TotalTime>3629</TotalTime>
  <Words>691</Words>
  <Application>Microsoft Office PowerPoint</Application>
  <PresentationFormat>On-screen Show (4:3)</PresentationFormat>
  <Paragraphs>120</Paragraphs>
  <Slides>21</Slides>
  <Notes>13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5" baseType="lpstr">
      <vt:lpstr>Arial</vt:lpstr>
      <vt:lpstr>Calibri</vt:lpstr>
      <vt:lpstr>ANAO Presentation PowerPoint template</vt:lpstr>
      <vt:lpstr>Visio</vt:lpstr>
      <vt:lpstr>Presentation to the 9th Performance Audit Seminar on IT Audit  Information Technology Security Audit   Auditing Cyber Resilience in the Australian Government context   April 2019    Based on the ANAO Audit Report No.53 2017-18 Cyber Resilience  </vt:lpstr>
      <vt:lpstr>Agenda</vt:lpstr>
      <vt:lpstr>This is a continuing area of interest for Parliament</vt:lpstr>
      <vt:lpstr>Top 6 cyber intrusion types</vt:lpstr>
      <vt:lpstr>Strategies to Mitigate Cyber Security Incidents </vt:lpstr>
      <vt:lpstr>Australian Government Cyber Security Framework</vt:lpstr>
      <vt:lpstr>ANAO Audits</vt:lpstr>
      <vt:lpstr>ANAO Audits - approach</vt:lpstr>
      <vt:lpstr>ANAO Audits - outcomes</vt:lpstr>
      <vt:lpstr>ANAO Audits - outcomes</vt:lpstr>
      <vt:lpstr>PowerPoint Presentation</vt:lpstr>
      <vt:lpstr>Entity self-assessment</vt:lpstr>
      <vt:lpstr>ANAO vs entity self-assessment</vt:lpstr>
      <vt:lpstr>PowerPoint Presentation</vt:lpstr>
      <vt:lpstr>Culture - approach</vt:lpstr>
      <vt:lpstr>What compliant entities had in common</vt:lpstr>
      <vt:lpstr>Culture – key findings</vt:lpstr>
      <vt:lpstr>Where to from here?</vt:lpstr>
      <vt:lpstr>Current status</vt:lpstr>
      <vt:lpstr>Some Ongoing Challenges</vt:lpstr>
      <vt:lpstr>Key Messages</vt:lpstr>
    </vt:vector>
  </TitlesOfParts>
  <Company>Australian National Audit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Resilience</dc:title>
  <dc:creator>elknel</dc:creator>
  <cp:keywords>2015.03.25</cp:keywords>
  <cp:lastModifiedBy>Peta Martyn</cp:lastModifiedBy>
  <cp:revision>64</cp:revision>
  <cp:lastPrinted>2017-05-01T02:53:18Z</cp:lastPrinted>
  <dcterms:created xsi:type="dcterms:W3CDTF">2017-04-28T04:50:51Z</dcterms:created>
  <dcterms:modified xsi:type="dcterms:W3CDTF">2019-03-25T00:30:55Z</dcterms:modified>
</cp:coreProperties>
</file>